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4"/>
  </p:sldMasterIdLst>
  <p:notesMasterIdLst>
    <p:notesMasterId r:id="rId32"/>
  </p:notesMasterIdLst>
  <p:sldIdLst>
    <p:sldId id="309" r:id="rId5"/>
    <p:sldId id="277" r:id="rId6"/>
    <p:sldId id="358" r:id="rId7"/>
    <p:sldId id="383" r:id="rId8"/>
    <p:sldId id="374" r:id="rId9"/>
    <p:sldId id="386" r:id="rId10"/>
    <p:sldId id="359" r:id="rId11"/>
    <p:sldId id="361" r:id="rId12"/>
    <p:sldId id="382" r:id="rId13"/>
    <p:sldId id="345" r:id="rId14"/>
    <p:sldId id="362" r:id="rId15"/>
    <p:sldId id="363" r:id="rId16"/>
    <p:sldId id="384" r:id="rId17"/>
    <p:sldId id="375" r:id="rId18"/>
    <p:sldId id="376" r:id="rId19"/>
    <p:sldId id="364" r:id="rId20"/>
    <p:sldId id="387" r:id="rId21"/>
    <p:sldId id="366" r:id="rId22"/>
    <p:sldId id="370" r:id="rId23"/>
    <p:sldId id="371" r:id="rId24"/>
    <p:sldId id="372" r:id="rId25"/>
    <p:sldId id="377" r:id="rId26"/>
    <p:sldId id="378" r:id="rId27"/>
    <p:sldId id="379" r:id="rId28"/>
    <p:sldId id="380" r:id="rId29"/>
    <p:sldId id="381" r:id="rId30"/>
    <p:sldId id="3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92D"/>
    <a:srgbClr val="00D200"/>
    <a:srgbClr val="58595B"/>
    <a:srgbClr val="4E4F51"/>
    <a:srgbClr val="636466"/>
    <a:srgbClr val="9B9B9B"/>
    <a:srgbClr val="484848"/>
    <a:srgbClr val="002855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E2335-A6F0-4EF9-9083-C77F08786FF7}" v="106" dt="2022-07-13T20:17:15.184"/>
    <p1510:client id="{63410C29-550C-A376-5263-BD8377387E7F}" v="24" dt="2022-07-20T17:51:15.65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84761" autoAdjust="0"/>
  </p:normalViewPr>
  <p:slideViewPr>
    <p:cSldViewPr snapToGrid="0">
      <p:cViewPr varScale="1">
        <p:scale>
          <a:sx n="116" d="100"/>
          <a:sy n="116" d="100"/>
        </p:scale>
        <p:origin x="114" y="342"/>
      </p:cViewPr>
      <p:guideLst/>
    </p:cSldViewPr>
  </p:slideViewPr>
  <p:outlineViewPr>
    <p:cViewPr>
      <p:scale>
        <a:sx n="33" d="100"/>
        <a:sy n="33" d="100"/>
      </p:scale>
      <p:origin x="0" y="-46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4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01AA0-E69D-4635-949B-0501734676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85D857-5A09-4392-8050-A3939DD9F2D7}">
      <dgm:prSet/>
      <dgm:spPr/>
      <dgm:t>
        <a:bodyPr/>
        <a:lstStyle/>
        <a:p>
          <a:r>
            <a:rPr lang="en-US"/>
            <a:t>When you combine two sets of Guidelines there will be differences. </a:t>
          </a:r>
        </a:p>
      </dgm:t>
    </dgm:pt>
    <dgm:pt modelId="{FD7696A5-749A-4C67-B7D9-984D323CB784}" type="parTrans" cxnId="{949BA3B1-4B91-4A09-8645-96A6E62DE730}">
      <dgm:prSet/>
      <dgm:spPr/>
      <dgm:t>
        <a:bodyPr/>
        <a:lstStyle/>
        <a:p>
          <a:endParaRPr lang="en-US"/>
        </a:p>
      </dgm:t>
    </dgm:pt>
    <dgm:pt modelId="{EA089DF9-4718-47AF-BB4A-25CC20874582}" type="sibTrans" cxnId="{949BA3B1-4B91-4A09-8645-96A6E62DE730}">
      <dgm:prSet/>
      <dgm:spPr/>
      <dgm:t>
        <a:bodyPr/>
        <a:lstStyle/>
        <a:p>
          <a:endParaRPr lang="en-US"/>
        </a:p>
      </dgm:t>
    </dgm:pt>
    <dgm:pt modelId="{4EFBB13C-A7EC-4423-9D88-76E1B92BFA01}">
      <dgm:prSet/>
      <dgm:spPr/>
      <dgm:t>
        <a:bodyPr/>
        <a:lstStyle/>
        <a:p>
          <a:r>
            <a:rPr lang="en-US" dirty="0"/>
            <a:t>This section highlights the few Guidelines that apply to agencies who receive medical direction through Dr. Hakkarinen.</a:t>
          </a:r>
        </a:p>
      </dgm:t>
    </dgm:pt>
    <dgm:pt modelId="{09CB20AE-89D3-49AF-8600-A9DBDC2E6151}" type="parTrans" cxnId="{E13CC43B-FD41-4732-B5B7-FF6A392B4515}">
      <dgm:prSet/>
      <dgm:spPr/>
      <dgm:t>
        <a:bodyPr/>
        <a:lstStyle/>
        <a:p>
          <a:endParaRPr lang="en-US"/>
        </a:p>
      </dgm:t>
    </dgm:pt>
    <dgm:pt modelId="{31D64540-E55C-483A-A1E3-2A05E771EA51}" type="sibTrans" cxnId="{E13CC43B-FD41-4732-B5B7-FF6A392B4515}">
      <dgm:prSet/>
      <dgm:spPr/>
      <dgm:t>
        <a:bodyPr/>
        <a:lstStyle/>
        <a:p>
          <a:endParaRPr lang="en-US"/>
        </a:p>
      </dgm:t>
    </dgm:pt>
    <dgm:pt modelId="{F666AE1C-DE05-4E2C-93D7-608042F74879}">
      <dgm:prSet/>
      <dgm:spPr/>
      <dgm:t>
        <a:bodyPr/>
        <a:lstStyle/>
        <a:p>
          <a:r>
            <a:rPr lang="en-US" dirty="0"/>
            <a:t>Located at the back for ease of reference.</a:t>
          </a:r>
        </a:p>
        <a:p>
          <a:r>
            <a:rPr lang="en-US" dirty="0"/>
            <a:t>If you are using the following GL’s, be mindful of the need for strict adherence and careful documentation.</a:t>
          </a:r>
        </a:p>
      </dgm:t>
    </dgm:pt>
    <dgm:pt modelId="{D6E3BB57-ACD3-497D-A364-040C6437F166}" type="parTrans" cxnId="{7ED7BCD8-AF19-4B88-804F-169640FEE4D8}">
      <dgm:prSet/>
      <dgm:spPr/>
      <dgm:t>
        <a:bodyPr/>
        <a:lstStyle/>
        <a:p>
          <a:endParaRPr lang="en-US"/>
        </a:p>
      </dgm:t>
    </dgm:pt>
    <dgm:pt modelId="{2B29007B-EBF9-44A4-A11B-0BE237A0E3D4}" type="sibTrans" cxnId="{7ED7BCD8-AF19-4B88-804F-169640FEE4D8}">
      <dgm:prSet/>
      <dgm:spPr/>
      <dgm:t>
        <a:bodyPr/>
        <a:lstStyle/>
        <a:p>
          <a:endParaRPr lang="en-US"/>
        </a:p>
      </dgm:t>
    </dgm:pt>
    <dgm:pt modelId="{0A9049DC-F464-4ED0-9EE3-5A21493B6B1A}" type="pres">
      <dgm:prSet presAssocID="{04901AA0-E69D-4635-949B-0501734676E7}" presName="root" presStyleCnt="0">
        <dgm:presLayoutVars>
          <dgm:dir/>
          <dgm:resizeHandles val="exact"/>
        </dgm:presLayoutVars>
      </dgm:prSet>
      <dgm:spPr/>
    </dgm:pt>
    <dgm:pt modelId="{904691FD-BAD1-4F9D-AB11-1F744411B5AD}" type="pres">
      <dgm:prSet presAssocID="{E485D857-5A09-4392-8050-A3939DD9F2D7}" presName="compNode" presStyleCnt="0"/>
      <dgm:spPr/>
    </dgm:pt>
    <dgm:pt modelId="{30BF3C80-6545-41CF-973E-F907F95A46B3}" type="pres">
      <dgm:prSet presAssocID="{E485D857-5A09-4392-8050-A3939DD9F2D7}" presName="bgRect" presStyleLbl="bgShp" presStyleIdx="0" presStyleCnt="3"/>
      <dgm:spPr/>
    </dgm:pt>
    <dgm:pt modelId="{04F966EF-234B-49D9-903E-3FCBD2B5036D}" type="pres">
      <dgm:prSet presAssocID="{E485D857-5A09-4392-8050-A3939DD9F2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827BBE45-E421-443C-B8F2-139CFE0EB3BA}" type="pres">
      <dgm:prSet presAssocID="{E485D857-5A09-4392-8050-A3939DD9F2D7}" presName="spaceRect" presStyleCnt="0"/>
      <dgm:spPr/>
    </dgm:pt>
    <dgm:pt modelId="{37A72C87-6010-41B1-B930-11006DA1DFFD}" type="pres">
      <dgm:prSet presAssocID="{E485D857-5A09-4392-8050-A3939DD9F2D7}" presName="parTx" presStyleLbl="revTx" presStyleIdx="0" presStyleCnt="3">
        <dgm:presLayoutVars>
          <dgm:chMax val="0"/>
          <dgm:chPref val="0"/>
        </dgm:presLayoutVars>
      </dgm:prSet>
      <dgm:spPr/>
    </dgm:pt>
    <dgm:pt modelId="{84AD9F2A-BE4F-48BF-8BE2-344EE8012E92}" type="pres">
      <dgm:prSet presAssocID="{EA089DF9-4718-47AF-BB4A-25CC20874582}" presName="sibTrans" presStyleCnt="0"/>
      <dgm:spPr/>
    </dgm:pt>
    <dgm:pt modelId="{4A3106DF-FFC3-49B0-9038-D3C86F4C1EBD}" type="pres">
      <dgm:prSet presAssocID="{4EFBB13C-A7EC-4423-9D88-76E1B92BFA01}" presName="compNode" presStyleCnt="0"/>
      <dgm:spPr/>
    </dgm:pt>
    <dgm:pt modelId="{70941964-1B9F-43A0-840F-F9012B79751F}" type="pres">
      <dgm:prSet presAssocID="{4EFBB13C-A7EC-4423-9D88-76E1B92BFA01}" presName="bgRect" presStyleLbl="bgShp" presStyleIdx="1" presStyleCnt="3"/>
      <dgm:spPr/>
    </dgm:pt>
    <dgm:pt modelId="{4D8A25CB-8929-464C-8CA6-1FFE3D89036F}" type="pres">
      <dgm:prSet presAssocID="{4EFBB13C-A7EC-4423-9D88-76E1B92BFA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9B6CCB1-3A86-46D0-B905-5F37640118C1}" type="pres">
      <dgm:prSet presAssocID="{4EFBB13C-A7EC-4423-9D88-76E1B92BFA01}" presName="spaceRect" presStyleCnt="0"/>
      <dgm:spPr/>
    </dgm:pt>
    <dgm:pt modelId="{F06FE42D-840A-497E-A77E-45E899EF87D7}" type="pres">
      <dgm:prSet presAssocID="{4EFBB13C-A7EC-4423-9D88-76E1B92BFA01}" presName="parTx" presStyleLbl="revTx" presStyleIdx="1" presStyleCnt="3">
        <dgm:presLayoutVars>
          <dgm:chMax val="0"/>
          <dgm:chPref val="0"/>
        </dgm:presLayoutVars>
      </dgm:prSet>
      <dgm:spPr/>
    </dgm:pt>
    <dgm:pt modelId="{861AC9F0-CA6F-428E-9CBA-3EF4032E2D95}" type="pres">
      <dgm:prSet presAssocID="{31D64540-E55C-483A-A1E3-2A05E771EA51}" presName="sibTrans" presStyleCnt="0"/>
      <dgm:spPr/>
    </dgm:pt>
    <dgm:pt modelId="{2811A7F4-7133-4BCB-AEA7-138C876BBF35}" type="pres">
      <dgm:prSet presAssocID="{F666AE1C-DE05-4E2C-93D7-608042F74879}" presName="compNode" presStyleCnt="0"/>
      <dgm:spPr/>
    </dgm:pt>
    <dgm:pt modelId="{0043F50F-0A7C-4C60-8D72-104A27B62018}" type="pres">
      <dgm:prSet presAssocID="{F666AE1C-DE05-4E2C-93D7-608042F74879}" presName="bgRect" presStyleLbl="bgShp" presStyleIdx="2" presStyleCnt="3"/>
      <dgm:spPr/>
    </dgm:pt>
    <dgm:pt modelId="{E964E65B-2E11-4283-95FD-C827335B39D4}" type="pres">
      <dgm:prSet presAssocID="{F666AE1C-DE05-4E2C-93D7-608042F748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ECE41361-D1E8-433A-91DC-2CE9E699C455}" type="pres">
      <dgm:prSet presAssocID="{F666AE1C-DE05-4E2C-93D7-608042F74879}" presName="spaceRect" presStyleCnt="0"/>
      <dgm:spPr/>
    </dgm:pt>
    <dgm:pt modelId="{8A2C83B3-D1B2-42A5-A18F-86978CFBD0B1}" type="pres">
      <dgm:prSet presAssocID="{F666AE1C-DE05-4E2C-93D7-608042F748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13CC43B-FD41-4732-B5B7-FF6A392B4515}" srcId="{04901AA0-E69D-4635-949B-0501734676E7}" destId="{4EFBB13C-A7EC-4423-9D88-76E1B92BFA01}" srcOrd="1" destOrd="0" parTransId="{09CB20AE-89D3-49AF-8600-A9DBDC2E6151}" sibTransId="{31D64540-E55C-483A-A1E3-2A05E771EA51}"/>
    <dgm:cxn modelId="{7C1FC866-2497-4EFD-8779-B2B56642CCB2}" type="presOf" srcId="{F666AE1C-DE05-4E2C-93D7-608042F74879}" destId="{8A2C83B3-D1B2-42A5-A18F-86978CFBD0B1}" srcOrd="0" destOrd="0" presId="urn:microsoft.com/office/officeart/2018/2/layout/IconVerticalSolidList"/>
    <dgm:cxn modelId="{B6E78495-E044-4973-96FC-CF47C8E7B440}" type="presOf" srcId="{4EFBB13C-A7EC-4423-9D88-76E1B92BFA01}" destId="{F06FE42D-840A-497E-A77E-45E899EF87D7}" srcOrd="0" destOrd="0" presId="urn:microsoft.com/office/officeart/2018/2/layout/IconVerticalSolidList"/>
    <dgm:cxn modelId="{F7126C9D-015D-4920-9503-F9178515000E}" type="presOf" srcId="{E485D857-5A09-4392-8050-A3939DD9F2D7}" destId="{37A72C87-6010-41B1-B930-11006DA1DFFD}" srcOrd="0" destOrd="0" presId="urn:microsoft.com/office/officeart/2018/2/layout/IconVerticalSolidList"/>
    <dgm:cxn modelId="{949BA3B1-4B91-4A09-8645-96A6E62DE730}" srcId="{04901AA0-E69D-4635-949B-0501734676E7}" destId="{E485D857-5A09-4392-8050-A3939DD9F2D7}" srcOrd="0" destOrd="0" parTransId="{FD7696A5-749A-4C67-B7D9-984D323CB784}" sibTransId="{EA089DF9-4718-47AF-BB4A-25CC20874582}"/>
    <dgm:cxn modelId="{7ED7BCD8-AF19-4B88-804F-169640FEE4D8}" srcId="{04901AA0-E69D-4635-949B-0501734676E7}" destId="{F666AE1C-DE05-4E2C-93D7-608042F74879}" srcOrd="2" destOrd="0" parTransId="{D6E3BB57-ACD3-497D-A364-040C6437F166}" sibTransId="{2B29007B-EBF9-44A4-A11B-0BE237A0E3D4}"/>
    <dgm:cxn modelId="{5580F6EC-699D-4597-8707-FAA1602DE28B}" type="presOf" srcId="{04901AA0-E69D-4635-949B-0501734676E7}" destId="{0A9049DC-F464-4ED0-9EE3-5A21493B6B1A}" srcOrd="0" destOrd="0" presId="urn:microsoft.com/office/officeart/2018/2/layout/IconVerticalSolidList"/>
    <dgm:cxn modelId="{C09AD01B-B4DF-4077-87C7-B6F749375992}" type="presParOf" srcId="{0A9049DC-F464-4ED0-9EE3-5A21493B6B1A}" destId="{904691FD-BAD1-4F9D-AB11-1F744411B5AD}" srcOrd="0" destOrd="0" presId="urn:microsoft.com/office/officeart/2018/2/layout/IconVerticalSolidList"/>
    <dgm:cxn modelId="{87C4B07B-028F-4C0E-BD1D-EC91010EA3FF}" type="presParOf" srcId="{904691FD-BAD1-4F9D-AB11-1F744411B5AD}" destId="{30BF3C80-6545-41CF-973E-F907F95A46B3}" srcOrd="0" destOrd="0" presId="urn:microsoft.com/office/officeart/2018/2/layout/IconVerticalSolidList"/>
    <dgm:cxn modelId="{804D94E9-EA51-4882-A707-19618CB0F788}" type="presParOf" srcId="{904691FD-BAD1-4F9D-AB11-1F744411B5AD}" destId="{04F966EF-234B-49D9-903E-3FCBD2B5036D}" srcOrd="1" destOrd="0" presId="urn:microsoft.com/office/officeart/2018/2/layout/IconVerticalSolidList"/>
    <dgm:cxn modelId="{792CB045-B879-4FFB-9D77-C4C35193123F}" type="presParOf" srcId="{904691FD-BAD1-4F9D-AB11-1F744411B5AD}" destId="{827BBE45-E421-443C-B8F2-139CFE0EB3BA}" srcOrd="2" destOrd="0" presId="urn:microsoft.com/office/officeart/2018/2/layout/IconVerticalSolidList"/>
    <dgm:cxn modelId="{6DECC0BA-168D-481C-9A4D-7BF2DF1E882C}" type="presParOf" srcId="{904691FD-BAD1-4F9D-AB11-1F744411B5AD}" destId="{37A72C87-6010-41B1-B930-11006DA1DFFD}" srcOrd="3" destOrd="0" presId="urn:microsoft.com/office/officeart/2018/2/layout/IconVerticalSolidList"/>
    <dgm:cxn modelId="{FD7D6186-377A-4750-A809-829DBA63E126}" type="presParOf" srcId="{0A9049DC-F464-4ED0-9EE3-5A21493B6B1A}" destId="{84AD9F2A-BE4F-48BF-8BE2-344EE8012E92}" srcOrd="1" destOrd="0" presId="urn:microsoft.com/office/officeart/2018/2/layout/IconVerticalSolidList"/>
    <dgm:cxn modelId="{6E5C5F54-DB16-42C0-8D42-3F74E29F1BCA}" type="presParOf" srcId="{0A9049DC-F464-4ED0-9EE3-5A21493B6B1A}" destId="{4A3106DF-FFC3-49B0-9038-D3C86F4C1EBD}" srcOrd="2" destOrd="0" presId="urn:microsoft.com/office/officeart/2018/2/layout/IconVerticalSolidList"/>
    <dgm:cxn modelId="{72ACD385-A208-4BD3-B42F-0EBF9528E765}" type="presParOf" srcId="{4A3106DF-FFC3-49B0-9038-D3C86F4C1EBD}" destId="{70941964-1B9F-43A0-840F-F9012B79751F}" srcOrd="0" destOrd="0" presId="urn:microsoft.com/office/officeart/2018/2/layout/IconVerticalSolidList"/>
    <dgm:cxn modelId="{1AD9F116-B3A6-4069-ACB6-CB4F2F08E3F9}" type="presParOf" srcId="{4A3106DF-FFC3-49B0-9038-D3C86F4C1EBD}" destId="{4D8A25CB-8929-464C-8CA6-1FFE3D89036F}" srcOrd="1" destOrd="0" presId="urn:microsoft.com/office/officeart/2018/2/layout/IconVerticalSolidList"/>
    <dgm:cxn modelId="{B9E6BEBB-9123-4CD2-83DE-B4B3292CBF87}" type="presParOf" srcId="{4A3106DF-FFC3-49B0-9038-D3C86F4C1EBD}" destId="{D9B6CCB1-3A86-46D0-B905-5F37640118C1}" srcOrd="2" destOrd="0" presId="urn:microsoft.com/office/officeart/2018/2/layout/IconVerticalSolidList"/>
    <dgm:cxn modelId="{E795B9D6-88F5-433C-AAF2-3C1CC051C747}" type="presParOf" srcId="{4A3106DF-FFC3-49B0-9038-D3C86F4C1EBD}" destId="{F06FE42D-840A-497E-A77E-45E899EF87D7}" srcOrd="3" destOrd="0" presId="urn:microsoft.com/office/officeart/2018/2/layout/IconVerticalSolidList"/>
    <dgm:cxn modelId="{6F273200-FB99-4961-AFFE-803B04751446}" type="presParOf" srcId="{0A9049DC-F464-4ED0-9EE3-5A21493B6B1A}" destId="{861AC9F0-CA6F-428E-9CBA-3EF4032E2D95}" srcOrd="3" destOrd="0" presId="urn:microsoft.com/office/officeart/2018/2/layout/IconVerticalSolidList"/>
    <dgm:cxn modelId="{9C008EB9-99D7-43E2-AC9A-8621263906FE}" type="presParOf" srcId="{0A9049DC-F464-4ED0-9EE3-5A21493B6B1A}" destId="{2811A7F4-7133-4BCB-AEA7-138C876BBF35}" srcOrd="4" destOrd="0" presId="urn:microsoft.com/office/officeart/2018/2/layout/IconVerticalSolidList"/>
    <dgm:cxn modelId="{350C1A68-B137-4A61-AB2E-A868CD182B20}" type="presParOf" srcId="{2811A7F4-7133-4BCB-AEA7-138C876BBF35}" destId="{0043F50F-0A7C-4C60-8D72-104A27B62018}" srcOrd="0" destOrd="0" presId="urn:microsoft.com/office/officeart/2018/2/layout/IconVerticalSolidList"/>
    <dgm:cxn modelId="{D8CF9E09-6DBA-4FEF-9439-8C2350765C0A}" type="presParOf" srcId="{2811A7F4-7133-4BCB-AEA7-138C876BBF35}" destId="{E964E65B-2E11-4283-95FD-C827335B39D4}" srcOrd="1" destOrd="0" presId="urn:microsoft.com/office/officeart/2018/2/layout/IconVerticalSolidList"/>
    <dgm:cxn modelId="{26436A4E-618B-4BA2-A453-F2B43976A60E}" type="presParOf" srcId="{2811A7F4-7133-4BCB-AEA7-138C876BBF35}" destId="{ECE41361-D1E8-433A-91DC-2CE9E699C455}" srcOrd="2" destOrd="0" presId="urn:microsoft.com/office/officeart/2018/2/layout/IconVerticalSolidList"/>
    <dgm:cxn modelId="{3BBA1EE1-1CA6-4A1F-A055-FDA57404B20A}" type="presParOf" srcId="{2811A7F4-7133-4BCB-AEA7-138C876BBF35}" destId="{8A2C83B3-D1B2-42A5-A18F-86978CFBD0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F3C80-6545-41CF-973E-F907F95A46B3}">
      <dsp:nvSpPr>
        <dsp:cNvPr id="0" name=""/>
        <dsp:cNvSpPr/>
      </dsp:nvSpPr>
      <dsp:spPr>
        <a:xfrm>
          <a:off x="0" y="613"/>
          <a:ext cx="10972800" cy="1436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966EF-234B-49D9-903E-3FCBD2B5036D}">
      <dsp:nvSpPr>
        <dsp:cNvPr id="0" name=""/>
        <dsp:cNvSpPr/>
      </dsp:nvSpPr>
      <dsp:spPr>
        <a:xfrm>
          <a:off x="434560" y="323840"/>
          <a:ext cx="790109" cy="790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2C87-6010-41B1-B930-11006DA1DFFD}">
      <dsp:nvSpPr>
        <dsp:cNvPr id="0" name=""/>
        <dsp:cNvSpPr/>
      </dsp:nvSpPr>
      <dsp:spPr>
        <a:xfrm>
          <a:off x="1659230" y="613"/>
          <a:ext cx="9313569" cy="143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6" tIns="152036" rIns="152036" bIns="1520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you combine two sets of Guidelines there will be differences. </a:t>
          </a:r>
        </a:p>
      </dsp:txBody>
      <dsp:txXfrm>
        <a:off x="1659230" y="613"/>
        <a:ext cx="9313569" cy="1436563"/>
      </dsp:txXfrm>
    </dsp:sp>
    <dsp:sp modelId="{70941964-1B9F-43A0-840F-F9012B79751F}">
      <dsp:nvSpPr>
        <dsp:cNvPr id="0" name=""/>
        <dsp:cNvSpPr/>
      </dsp:nvSpPr>
      <dsp:spPr>
        <a:xfrm>
          <a:off x="0" y="1796318"/>
          <a:ext cx="10972800" cy="1436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A25CB-8929-464C-8CA6-1FFE3D89036F}">
      <dsp:nvSpPr>
        <dsp:cNvPr id="0" name=""/>
        <dsp:cNvSpPr/>
      </dsp:nvSpPr>
      <dsp:spPr>
        <a:xfrm>
          <a:off x="434560" y="2119545"/>
          <a:ext cx="790109" cy="790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FE42D-840A-497E-A77E-45E899EF87D7}">
      <dsp:nvSpPr>
        <dsp:cNvPr id="0" name=""/>
        <dsp:cNvSpPr/>
      </dsp:nvSpPr>
      <dsp:spPr>
        <a:xfrm>
          <a:off x="1659230" y="1796318"/>
          <a:ext cx="9313569" cy="143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6" tIns="152036" rIns="152036" bIns="1520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section highlights the few Guidelines that apply to agencies who receive medical direction through Dr. Hakkarinen.</a:t>
          </a:r>
        </a:p>
      </dsp:txBody>
      <dsp:txXfrm>
        <a:off x="1659230" y="1796318"/>
        <a:ext cx="9313569" cy="1436563"/>
      </dsp:txXfrm>
    </dsp:sp>
    <dsp:sp modelId="{0043F50F-0A7C-4C60-8D72-104A27B62018}">
      <dsp:nvSpPr>
        <dsp:cNvPr id="0" name=""/>
        <dsp:cNvSpPr/>
      </dsp:nvSpPr>
      <dsp:spPr>
        <a:xfrm>
          <a:off x="0" y="3592022"/>
          <a:ext cx="10972800" cy="1436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4E65B-2E11-4283-95FD-C827335B39D4}">
      <dsp:nvSpPr>
        <dsp:cNvPr id="0" name=""/>
        <dsp:cNvSpPr/>
      </dsp:nvSpPr>
      <dsp:spPr>
        <a:xfrm>
          <a:off x="434560" y="3915249"/>
          <a:ext cx="790109" cy="790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C83B3-D1B2-42A5-A18F-86978CFBD0B1}">
      <dsp:nvSpPr>
        <dsp:cNvPr id="0" name=""/>
        <dsp:cNvSpPr/>
      </dsp:nvSpPr>
      <dsp:spPr>
        <a:xfrm>
          <a:off x="1659230" y="3592022"/>
          <a:ext cx="9313569" cy="143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6" tIns="152036" rIns="152036" bIns="1520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Located at the back for ease of reference.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you are using the following GL’s, be mindful of the need for strict adherence and careful documentation.</a:t>
          </a:r>
        </a:p>
      </dsp:txBody>
      <dsp:txXfrm>
        <a:off x="1659230" y="3592022"/>
        <a:ext cx="9313569" cy="1436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3F23A-CE3A-416E-B8D8-95B4381559C0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93A4F-B1A3-4C02-A610-802D4E0AFB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6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D9E017-CF0B-4229-9816-714812B7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3" y="893"/>
            <a:ext cx="12190413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950A1B-64A8-4881-ABF9-AD96C6AE9C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4416" y="356616"/>
            <a:ext cx="6089904" cy="1673352"/>
          </a:xfrm>
          <a:prstGeom prst="rect">
            <a:avLst/>
          </a:prstGeom>
        </p:spPr>
        <p:txBody>
          <a:bodyPr lIns="91440" tIns="91440" rIns="91440" bIns="91440" anchor="b">
            <a:normAutofit/>
          </a:bodyPr>
          <a:lstStyle>
            <a:lvl1pPr algn="r">
              <a:defRPr sz="4800"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C15C8-DB8E-4B05-9593-D898620EC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4416" y="2285621"/>
            <a:ext cx="6089904" cy="6583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F1AA6-5BEC-4DE5-95DB-2668952768F7}"/>
              </a:ext>
            </a:extLst>
          </p:cNvPr>
          <p:cNvSpPr/>
          <p:nvPr/>
        </p:nvSpPr>
        <p:spPr>
          <a:xfrm>
            <a:off x="652605" y="5431213"/>
            <a:ext cx="2654612" cy="924036"/>
          </a:xfrm>
          <a:prstGeom prst="rect">
            <a:avLst/>
          </a:prstGeom>
        </p:spPr>
        <p:txBody>
          <a:bodyPr wrap="square" lIns="0" anchor="ctr">
            <a:noAutofit/>
          </a:bodyPr>
          <a:lstStyle/>
          <a:p>
            <a:pPr>
              <a:lnSpc>
                <a:spcPct val="105000"/>
              </a:lnSpc>
            </a:pPr>
            <a:r>
              <a:rPr lang="en-US" sz="1300" i="1" dirty="0">
                <a:solidFill>
                  <a:schemeClr val="bg1"/>
                </a:solidFill>
                <a:latin typeface="Constantia" panose="02030602050306030303" pitchFamily="18" charset="0"/>
              </a:rPr>
              <a:t>We extend the healing ministry of Christ by caring for those who are ill and by nurturing the health of the people in our communities.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FDCC87-8D8E-4D23-A124-104B56E5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464" y="4946929"/>
            <a:ext cx="3043081" cy="131656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1CBF56-0602-445C-A48D-39D4EE3E3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4416" y="3199642"/>
            <a:ext cx="6089904" cy="3566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957A338-7F33-499B-A702-D0FC5BAA4472}"/>
              </a:ext>
            </a:extLst>
          </p:cNvPr>
          <p:cNvSpPr txBox="1">
            <a:spLocks/>
          </p:cNvSpPr>
          <p:nvPr/>
        </p:nvSpPr>
        <p:spPr>
          <a:xfrm>
            <a:off x="27159" y="-284281"/>
            <a:ext cx="2584704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 Slide Layout.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44EA31-40F5-47C6-B7FC-3D735B633DFB}"/>
              </a:ext>
            </a:extLst>
          </p:cNvPr>
          <p:cNvSpPr/>
          <p:nvPr userDrawn="1"/>
        </p:nvSpPr>
        <p:spPr>
          <a:xfrm>
            <a:off x="652605" y="5431213"/>
            <a:ext cx="2654612" cy="924036"/>
          </a:xfrm>
          <a:prstGeom prst="rect">
            <a:avLst/>
          </a:prstGeom>
        </p:spPr>
        <p:txBody>
          <a:bodyPr wrap="square" lIns="0" anchor="ctr">
            <a:noAutofit/>
          </a:bodyPr>
          <a:lstStyle/>
          <a:p>
            <a:pPr>
              <a:lnSpc>
                <a:spcPct val="105000"/>
              </a:lnSpc>
            </a:pPr>
            <a:r>
              <a:rPr lang="en-US" sz="1300" i="1" dirty="0">
                <a:solidFill>
                  <a:schemeClr val="bg1"/>
                </a:solidFill>
                <a:latin typeface="Constantia" panose="02030602050306030303" pitchFamily="18" charset="0"/>
              </a:rPr>
              <a:t>We extend the healing ministry of Christ by caring for those who are ill and by nurturing the health of the people in our communities.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EE97B-18F4-4D33-9D80-136A08B16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1464" y="4946929"/>
            <a:ext cx="3043081" cy="1316566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4CFC563-3490-417E-9FFA-A3BCDE305064}"/>
              </a:ext>
            </a:extLst>
          </p:cNvPr>
          <p:cNvSpPr txBox="1">
            <a:spLocks/>
          </p:cNvSpPr>
          <p:nvPr userDrawn="1"/>
        </p:nvSpPr>
        <p:spPr>
          <a:xfrm>
            <a:off x="27159" y="-284281"/>
            <a:ext cx="2584704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 Slide Layout.</a:t>
            </a:r>
          </a:p>
        </p:txBody>
      </p:sp>
    </p:spTree>
    <p:extLst>
      <p:ext uri="{BB962C8B-B14F-4D97-AF65-F5344CB8AC3E}">
        <p14:creationId xmlns:p14="http://schemas.microsoft.com/office/powerpoint/2010/main" val="15191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F21821-4CA9-4F46-A1E6-1648A930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AEB16FA-EB5A-4EA3-9CBC-FC8182919DB3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Title, Picture, Subtitle &amp; Content Layout.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BB8DF-3654-4A47-9516-16D38CDD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46888"/>
            <a:ext cx="8229600" cy="7815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08B8-C054-4FF7-9356-38941BF2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645920"/>
            <a:ext cx="3886200" cy="4572000"/>
          </a:xfrm>
        </p:spPr>
        <p:txBody>
          <a:bodyPr vert="horz" lIns="91440" tIns="91440" rIns="91440" bIns="9144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84B9C8-851A-4EAD-B9BE-AFFF1DBCC9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224" y="1188720"/>
            <a:ext cx="3886200" cy="5029200"/>
          </a:xfrm>
        </p:spPr>
        <p:txBody>
          <a:bodyPr tIns="91440" anchor="t" anchorCtr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Click icon to select </a:t>
            </a:r>
            <a:br>
              <a:rPr lang="en-US" dirty="0"/>
            </a:br>
            <a:r>
              <a:rPr lang="en-US" dirty="0"/>
              <a:t>a picture from </a:t>
            </a:r>
            <a:br>
              <a:rPr lang="en-US" dirty="0"/>
            </a:br>
            <a:r>
              <a:rPr lang="en-US" dirty="0"/>
              <a:t>your computer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5DE409-0A01-4034-AC4D-502B40722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189038"/>
            <a:ext cx="3886200" cy="365760"/>
          </a:xfrm>
        </p:spPr>
        <p:txBody>
          <a:bodyPr anchor="ctr" anchorCtr="0"/>
          <a:lstStyle>
            <a:lvl1pPr marL="0" indent="0">
              <a:buNone/>
              <a:defRPr b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Subtitle.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94A013-5524-4C66-AAF8-BAC11CCADB62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Title, Picture, Subtitle &amp; Content Layout.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579592-778C-43FE-A3E4-BF6C91F9C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C9C31-5801-4FEC-BD09-A930FC311E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AA6A7-A052-4AFA-9344-FD912E719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89BD46-84B2-478A-9362-69FD404DE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0"/>
          <a:stretch/>
        </p:blipFill>
        <p:spPr>
          <a:xfrm>
            <a:off x="10144896" y="0"/>
            <a:ext cx="204710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1B9DA-ECE0-4C4B-9272-22C102FD67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BB8DF-3654-4A47-9516-16D38CDD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6048" y="288128"/>
            <a:ext cx="6675120" cy="7815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08B8-C054-4FF7-9356-38941BF2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048" y="1207008"/>
            <a:ext cx="6675120" cy="5029200"/>
          </a:xfrm>
        </p:spPr>
        <p:txBody>
          <a:bodyPr vert="horz" lIns="91440" tIns="91440" rIns="91440" bIns="9144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D9C9A8-6C63-47DD-84E9-BAD38BD6AE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656" y="292608"/>
            <a:ext cx="4023360" cy="5943600"/>
          </a:xfrm>
        </p:spPr>
        <p:txBody>
          <a:bodyPr tIns="164592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Click icon to select</a:t>
            </a:r>
            <a:br>
              <a:rPr lang="en-US" dirty="0"/>
            </a:br>
            <a:r>
              <a:rPr lang="en-US" dirty="0"/>
              <a:t>a picture from</a:t>
            </a:r>
            <a:br>
              <a:rPr lang="en-US" dirty="0"/>
            </a:br>
            <a:r>
              <a:rPr lang="en-US" dirty="0"/>
              <a:t>your computer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5C3FEF-3164-4218-B108-612AF6DA97ED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Picture Title and Content Layout.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9D6C4D-ECF8-42FF-A808-447647264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AEB881-45AD-4A7E-9ACC-8BED5D556CB1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Picture Title and Content Layout.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9A16556-F0FC-4A53-95F8-8AB6BD4229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17A549B-219A-4866-8CA5-57327A2725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B8DF-3654-4A47-9516-16D38CDD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" y="288128"/>
            <a:ext cx="5120640" cy="7815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08B8-C054-4FF7-9356-38941BF2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184797"/>
            <a:ext cx="5120640" cy="5029200"/>
          </a:xfrm>
        </p:spPr>
        <p:txBody>
          <a:bodyPr vert="horz" lIns="91440" tIns="91440" rIns="91440" bIns="9144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2524DD5-72DC-4929-962D-844BE1B7A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2" y="0"/>
            <a:ext cx="6099048" cy="6858000"/>
          </a:xfrm>
        </p:spPr>
        <p:txBody>
          <a:bodyPr tIns="9144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select </a:t>
            </a:r>
            <a:br>
              <a:rPr lang="en-US" dirty="0"/>
            </a:br>
            <a:r>
              <a:rPr lang="en-US" dirty="0"/>
              <a:t>a picture from </a:t>
            </a:r>
            <a:br>
              <a:rPr lang="en-US" dirty="0"/>
            </a:br>
            <a:r>
              <a:rPr lang="en-US" dirty="0"/>
              <a:t>your computer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5A523AD-8096-43AF-A8A0-A090D90B5686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Title, Content and Picture Layout.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85FEFF-E5A7-4992-A8B5-9731A20BBB48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Title, Content and Picture Layout.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C3B31-D9FF-4F8A-AA7E-7E8B0E4241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118A4-F7B1-4AC4-917E-C597DAE2D1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Alternat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B8DF-3654-4A47-9516-16D38CDD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3952" y="288128"/>
            <a:ext cx="5120640" cy="7815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08B8-C054-4FF7-9356-38941BF2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952" y="1188720"/>
            <a:ext cx="5120640" cy="5029200"/>
          </a:xfrm>
        </p:spPr>
        <p:txBody>
          <a:bodyPr/>
          <a:lstStyle>
            <a:lvl2pPr marL="457200" indent="-223838">
              <a:defRPr lang="en-US" sz="16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68275">
              <a:defRPr lang="en-US" sz="14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1688" indent="-176213">
              <a:defRPr lang="en-US" sz="12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69963" indent="-168275">
              <a:defRPr lang="en-US" sz="10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0860B1E-CA27-472A-AA20-8CD519F4890B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Title, Content and Picture Layout Alternate.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F1EBE-3F03-4E7A-9534-B486D79E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033" y="6358566"/>
            <a:ext cx="609521" cy="28702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190AED-A883-4378-9A28-F92A8C4344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048" cy="6858000"/>
          </a:xfrm>
        </p:spPr>
        <p:txBody>
          <a:bodyPr tIns="9144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select </a:t>
            </a:r>
            <a:br>
              <a:rPr lang="en-US" dirty="0"/>
            </a:br>
            <a:r>
              <a:rPr lang="en-US" dirty="0"/>
              <a:t>a picture from </a:t>
            </a:r>
            <a:br>
              <a:rPr lang="en-US" dirty="0"/>
            </a:br>
            <a:r>
              <a:rPr lang="en-US" dirty="0"/>
              <a:t>your computer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CAAA367-ADEC-430A-8BF9-804FBC99EA73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Title, Content and Picture Layout Alternate.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46209B-264B-451E-9A02-F5B7F316B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033" y="6358566"/>
            <a:ext cx="609521" cy="2870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33AB0-CAD2-474C-8E8F-B4944898A7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73952" y="6356350"/>
            <a:ext cx="4114800" cy="365125"/>
          </a:xfrm>
        </p:spPr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0B05695-5190-4324-8FFB-3A0FD00DF2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750512" y="6356350"/>
            <a:ext cx="365760" cy="365125"/>
          </a:xfrm>
        </p:spPr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B8DF-3654-4A47-9516-16D38CDD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46888"/>
            <a:ext cx="10972800" cy="7815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08B8-C054-4FF7-9356-38941BF2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184797"/>
            <a:ext cx="5257800" cy="5029200"/>
          </a:xfrm>
        </p:spPr>
        <p:txBody>
          <a:bodyPr/>
          <a:lstStyle>
            <a:lvl2pPr marL="457200" indent="-223838">
              <a:defRPr lang="en-US" sz="16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68275">
              <a:defRPr lang="en-US" sz="14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1688" indent="-176213">
              <a:defRPr lang="en-US" sz="12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69963" indent="-168275">
              <a:defRPr lang="en-US" sz="10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BC212-FEB8-4B00-9EB7-95082EAFC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033" y="6358566"/>
            <a:ext cx="609521" cy="2870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E079FF-9FD1-4AFC-B3E5-CF9B006D7AA6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Infographics Layout.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5A3954-B539-40E1-B656-F461D8F23B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9981" y="1184797"/>
            <a:ext cx="5257800" cy="5029200"/>
          </a:xfrm>
        </p:spPr>
        <p:txBody>
          <a:bodyPr/>
          <a:lstStyle>
            <a:lvl2pPr marL="457200" indent="-223838">
              <a:defRPr lang="en-US" sz="1600" kern="1200" dirty="0" smtClean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68275">
              <a:defRPr lang="en-US" sz="1400" kern="1200" dirty="0" smtClean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1688" indent="-176213">
              <a:defRPr lang="en-US" sz="1200" kern="1200" dirty="0" smtClean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69963" indent="-168275">
              <a:defRPr lang="en-US" sz="10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220387-5456-4F82-AB15-E64E21241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033" y="6358566"/>
            <a:ext cx="609521" cy="28702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7D6D0EA-B198-48E2-A819-AEFC81E6EB41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Infographics Layout.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E46C961-5296-4273-828E-E84A86F70C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86B726-B937-40D9-BEEC-0EA40FC2D2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A0DC1-85E0-4798-BC9B-F7441532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4" y="447"/>
            <a:ext cx="12190413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0DDD8-838D-43D9-AEA5-8A68BC71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3611880"/>
            <a:ext cx="7717536" cy="1828800"/>
          </a:xfrm>
          <a:prstGeom prst="rect">
            <a:avLst/>
          </a:prstGeom>
        </p:spPr>
        <p:txBody>
          <a:bodyPr lIns="91440" tIns="91440" rIns="91440" bIns="91440"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CE61A-F64A-460A-8DA0-4314F156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5586984"/>
            <a:ext cx="7717536" cy="457200"/>
          </a:xfrm>
          <a:prstGeom prst="rect">
            <a:avLst/>
          </a:prstGeom>
        </p:spPr>
        <p:txBody>
          <a:bodyPr lIns="91440" tIns="91440" rIns="91440" bIns="9144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EBDA022-1FE5-4958-8E83-6DCC5A429891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Section Header Layout.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6DF165D-26C0-4226-B427-08BA8CCDD5D5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Section Header Layout.</a:t>
            </a:r>
          </a:p>
        </p:txBody>
      </p:sp>
    </p:spTree>
    <p:extLst>
      <p:ext uri="{BB962C8B-B14F-4D97-AF65-F5344CB8AC3E}">
        <p14:creationId xmlns:p14="http://schemas.microsoft.com/office/powerpoint/2010/main" val="14479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ltern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B68FDB-8643-4841-8165-5FB925A6D8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4" y="447"/>
            <a:ext cx="12190413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0DDD8-838D-43D9-AEA5-8A68BC71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3611880"/>
            <a:ext cx="7717536" cy="1828800"/>
          </a:xfrm>
          <a:prstGeom prst="rect">
            <a:avLst/>
          </a:prstGeom>
        </p:spPr>
        <p:txBody>
          <a:bodyPr lIns="91440" tIns="91440" rIns="91440" bIns="91440"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CE61A-F64A-460A-8DA0-4314F156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5586984"/>
            <a:ext cx="7717536" cy="45720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736AA4-7DA3-412F-B85A-CADB06C74ED1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Section Header Alternate 1 Layout.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9F2F27-88DE-44CA-B669-A340EFE62006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Section Header Alternate 1 Layout.</a:t>
            </a:r>
          </a:p>
        </p:txBody>
      </p:sp>
    </p:spTree>
    <p:extLst>
      <p:ext uri="{BB962C8B-B14F-4D97-AF65-F5344CB8AC3E}">
        <p14:creationId xmlns:p14="http://schemas.microsoft.com/office/powerpoint/2010/main" val="5784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C1577B-AD42-4407-AC49-6C2FD4FAB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9" t="64108"/>
          <a:stretch/>
        </p:blipFill>
        <p:spPr>
          <a:xfrm>
            <a:off x="10169236" y="4396508"/>
            <a:ext cx="2022764" cy="2461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29B8A-8D4C-47C7-8C76-CB021E6A29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19FB3D-2CE3-4225-8B22-364851CB99E4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Blank Layout.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939E0-149A-41FF-B380-9F98EE67F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9" t="64108"/>
          <a:stretch/>
        </p:blipFill>
        <p:spPr>
          <a:xfrm>
            <a:off x="10169236" y="4396508"/>
            <a:ext cx="2022764" cy="2461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06E151-0390-4C76-900B-6DAE209FD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2002F3-18A5-4676-9191-0CD0784508E7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Blank Layout.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C93D14-1E4D-4F45-B1DC-5BA1C8A37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D63D6-8069-416A-A5BE-57F2E625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37AA6E-434C-47F4-BF5B-9905B281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806" y="5501292"/>
            <a:ext cx="1761738" cy="76220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0F460-A21F-4182-BF8F-3C1A5AEC7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1728" y="510811"/>
            <a:ext cx="4242816" cy="1892808"/>
          </a:xfrm>
          <a:prstGeom prst="rect">
            <a:avLst/>
          </a:prstGeo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6000">
                <a:latin typeface="Constantia" panose="02030602050306030303" pitchFamily="18" charset="0"/>
              </a:defRPr>
            </a:lvl1pPr>
            <a:lvl2pPr marL="233362" indent="0" algn="r">
              <a:buNone/>
              <a:defRPr/>
            </a:lvl2pPr>
            <a:lvl3pPr marL="457200" indent="0" algn="r">
              <a:buNone/>
              <a:defRPr/>
            </a:lvl3pPr>
            <a:lvl4pPr marL="625475" indent="0" algn="r">
              <a:buNone/>
              <a:defRPr/>
            </a:lvl4pPr>
            <a:lvl5pPr marL="801688" indent="0" algn="r">
              <a:buNone/>
              <a:defRPr/>
            </a:lvl5pPr>
          </a:lstStyle>
          <a:p>
            <a:pPr lvl="0"/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BE5A06-110A-4E03-BB10-E372E0C4D630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End Slide Layout.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F18703C-19EE-FD4E-A47E-A3CBE7EDA75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6099048" cy="6858000"/>
          </a:xfrm>
          <a:prstGeom prst="rect">
            <a:avLst/>
          </a:prstGeom>
        </p:spPr>
        <p:txBody>
          <a:bodyPr tIns="9144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select </a:t>
            </a:r>
            <a:br>
              <a:rPr lang="en-US" dirty="0"/>
            </a:br>
            <a:r>
              <a:rPr lang="en-US" dirty="0"/>
              <a:t>a picture from </a:t>
            </a:r>
            <a:br>
              <a:rPr lang="en-US" dirty="0"/>
            </a:br>
            <a:r>
              <a:rPr lang="en-US" dirty="0"/>
              <a:t>your computer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468FA-FE73-4902-9CD3-4654A8369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06" y="5501292"/>
            <a:ext cx="1761738" cy="76220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B4AB01-99FA-47E2-BE60-ED21AEFA9BFD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3521800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End Slide Layout.</a:t>
            </a:r>
          </a:p>
        </p:txBody>
      </p:sp>
    </p:spTree>
    <p:extLst>
      <p:ext uri="{BB962C8B-B14F-4D97-AF65-F5344CB8AC3E}">
        <p14:creationId xmlns:p14="http://schemas.microsoft.com/office/powerpoint/2010/main" val="23751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D9DBAA-0613-4A93-A805-5FAA5BA6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F4637-C7AC-434B-B3F2-968F6B23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8C907D-693C-42EC-A1C3-0EB1FF938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9224" y="1184797"/>
            <a:ext cx="8229600" cy="50292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6784FF3-0838-40DB-8560-3148E0433A34}"/>
              </a:ext>
            </a:extLst>
          </p:cNvPr>
          <p:cNvSpPr txBox="1">
            <a:spLocks/>
          </p:cNvSpPr>
          <p:nvPr/>
        </p:nvSpPr>
        <p:spPr>
          <a:xfrm>
            <a:off x="27159" y="-284281"/>
            <a:ext cx="2584704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 and Content Layout.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D7664B-3B96-5E4E-B2DA-593A40C1E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46888"/>
            <a:ext cx="8229600" cy="78155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FE2C8-4C07-4CAB-91CE-975609C0BD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0DF0250-CCB5-4A11-9BC0-A6516D53C63D}"/>
              </a:ext>
            </a:extLst>
          </p:cNvPr>
          <p:cNvSpPr txBox="1">
            <a:spLocks/>
          </p:cNvSpPr>
          <p:nvPr userDrawn="1"/>
        </p:nvSpPr>
        <p:spPr>
          <a:xfrm>
            <a:off x="27159" y="-284281"/>
            <a:ext cx="2584704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 and Content Layout.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0B9825-2111-46EB-BD42-5C04DC3B34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8B360-D8CA-4A66-87A0-541D1FE09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D9E017-CF0B-4229-9816-714812B7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3" y="893"/>
            <a:ext cx="12190413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950A1B-64A8-4881-ABF9-AD96C6AE9C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4416" y="356616"/>
            <a:ext cx="6089904" cy="1673352"/>
          </a:xfrm>
          <a:prstGeom prst="rect">
            <a:avLst/>
          </a:prstGeom>
        </p:spPr>
        <p:txBody>
          <a:bodyPr lIns="91440" tIns="91440" rIns="91440" bIns="91440" anchor="b">
            <a:normAutofit/>
          </a:bodyPr>
          <a:lstStyle>
            <a:lvl1pPr algn="r">
              <a:defRPr sz="4800"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C15C8-DB8E-4B05-9593-D898620EC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4416" y="2286000"/>
            <a:ext cx="6089904" cy="6583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F1AA6-5BEC-4DE5-95DB-2668952768F7}"/>
              </a:ext>
            </a:extLst>
          </p:cNvPr>
          <p:cNvSpPr/>
          <p:nvPr/>
        </p:nvSpPr>
        <p:spPr>
          <a:xfrm>
            <a:off x="652605" y="5431213"/>
            <a:ext cx="2654612" cy="924036"/>
          </a:xfrm>
          <a:prstGeom prst="rect">
            <a:avLst/>
          </a:prstGeom>
        </p:spPr>
        <p:txBody>
          <a:bodyPr wrap="square" lIns="0" anchor="ctr">
            <a:noAutofit/>
          </a:bodyPr>
          <a:lstStyle/>
          <a:p>
            <a:pPr>
              <a:lnSpc>
                <a:spcPct val="105000"/>
              </a:lnSpc>
            </a:pPr>
            <a:r>
              <a:rPr lang="en-US" sz="1300" i="1" dirty="0">
                <a:solidFill>
                  <a:schemeClr val="bg1"/>
                </a:solidFill>
                <a:latin typeface="Constantia" panose="02030602050306030303" pitchFamily="18" charset="0"/>
              </a:rPr>
              <a:t>We extend the healing ministry of Christ by caring for those who are ill and by nurturing the health of the people in our communities.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FDCC87-8D8E-4D23-A124-104B56E5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25" y="5427015"/>
            <a:ext cx="1933420" cy="83648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1CBF56-0602-445C-A48D-39D4EE3E3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4416" y="3200400"/>
            <a:ext cx="6089904" cy="3566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957A338-7F33-499B-A702-D0FC5BAA4472}"/>
              </a:ext>
            </a:extLst>
          </p:cNvPr>
          <p:cNvSpPr txBox="1">
            <a:spLocks/>
          </p:cNvSpPr>
          <p:nvPr/>
        </p:nvSpPr>
        <p:spPr>
          <a:xfrm>
            <a:off x="27159" y="-284281"/>
            <a:ext cx="2584704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 Slide Layout Alternate.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0503F5-CB0F-4A79-87F7-6B1769E1A7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77840" y="5422392"/>
            <a:ext cx="1682496" cy="832104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partner logo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2D8948-B52F-4D7F-8AB0-F188F79E42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07808" y="5422392"/>
            <a:ext cx="1682496" cy="832104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partner logo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13A80E-FDAF-427D-B46E-7FFABAAD65C9}"/>
              </a:ext>
            </a:extLst>
          </p:cNvPr>
          <p:cNvSpPr/>
          <p:nvPr userDrawn="1"/>
        </p:nvSpPr>
        <p:spPr>
          <a:xfrm>
            <a:off x="652605" y="5431213"/>
            <a:ext cx="2654612" cy="924036"/>
          </a:xfrm>
          <a:prstGeom prst="rect">
            <a:avLst/>
          </a:prstGeom>
        </p:spPr>
        <p:txBody>
          <a:bodyPr wrap="square" lIns="0" anchor="ctr">
            <a:noAutofit/>
          </a:bodyPr>
          <a:lstStyle/>
          <a:p>
            <a:pPr>
              <a:lnSpc>
                <a:spcPct val="105000"/>
              </a:lnSpc>
            </a:pPr>
            <a:r>
              <a:rPr lang="en-US" sz="1300" i="1" dirty="0">
                <a:solidFill>
                  <a:schemeClr val="bg1"/>
                </a:solidFill>
                <a:latin typeface="Constantia" panose="02030602050306030303" pitchFamily="18" charset="0"/>
              </a:rPr>
              <a:t>We extend the healing ministry of Christ by caring for those who are ill and by nurturing the health of the people in our communities.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3EDC4E-239E-49C8-8051-01D2AA6988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1125" y="5427015"/>
            <a:ext cx="1933420" cy="836480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05093CE-5DED-4B10-A896-FE62ECFEA326}"/>
              </a:ext>
            </a:extLst>
          </p:cNvPr>
          <p:cNvSpPr txBox="1">
            <a:spLocks/>
          </p:cNvSpPr>
          <p:nvPr userDrawn="1"/>
        </p:nvSpPr>
        <p:spPr>
          <a:xfrm>
            <a:off x="27159" y="-284281"/>
            <a:ext cx="2584704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 Slide Layout Alternate.</a:t>
            </a:r>
          </a:p>
        </p:txBody>
      </p:sp>
    </p:spTree>
    <p:extLst>
      <p:ext uri="{BB962C8B-B14F-4D97-AF65-F5344CB8AC3E}">
        <p14:creationId xmlns:p14="http://schemas.microsoft.com/office/powerpoint/2010/main" val="18943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106E92-9BEB-4D31-8903-D38C3FEA1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" t="1940"/>
          <a:stretch/>
        </p:blipFill>
        <p:spPr>
          <a:xfrm>
            <a:off x="0" y="0"/>
            <a:ext cx="1219041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F4637-C7AC-434B-B3F2-968F6B23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E790D3-6359-4912-A63C-CBA1CBAD0E59}"/>
              </a:ext>
            </a:extLst>
          </p:cNvPr>
          <p:cNvSpPr txBox="1">
            <a:spLocks/>
          </p:cNvSpPr>
          <p:nvPr/>
        </p:nvSpPr>
        <p:spPr>
          <a:xfrm>
            <a:off x="27159" y="-284281"/>
            <a:ext cx="2734148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 and Content Alternate Layout.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877B298-9E4B-2F4B-9D20-E36ED745F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46888"/>
            <a:ext cx="8229600" cy="78155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59333F3D-D47A-8643-B868-0C8E996964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9224" y="1184797"/>
            <a:ext cx="8229600" cy="50292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9B5BFE-6CA2-4034-BC12-DA88094484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F88F705-B40F-4D64-94FF-EF1DB64F0BA5}"/>
              </a:ext>
            </a:extLst>
          </p:cNvPr>
          <p:cNvSpPr txBox="1">
            <a:spLocks/>
          </p:cNvSpPr>
          <p:nvPr userDrawn="1"/>
        </p:nvSpPr>
        <p:spPr>
          <a:xfrm>
            <a:off x="27159" y="-284281"/>
            <a:ext cx="2734148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Title and Content Alternate Layout.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36E19C-09E3-4E9D-9F48-9AF31959D6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3445-3782-4EB4-822C-809FC03AD8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EF4637-C7AC-434B-B3F2-968F6B2332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7099C-80C0-4531-8F72-5BC92EDD1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033" y="6358566"/>
            <a:ext cx="609521" cy="28702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108F283-6E57-489C-85DA-23512AEEE4D7}"/>
              </a:ext>
            </a:extLst>
          </p:cNvPr>
          <p:cNvSpPr txBox="1">
            <a:spLocks/>
          </p:cNvSpPr>
          <p:nvPr/>
        </p:nvSpPr>
        <p:spPr>
          <a:xfrm>
            <a:off x="27159" y="-284281"/>
            <a:ext cx="2584704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Agenda Layout.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7FAEE920-C16F-7B49-B7C3-6F8700C89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987" y="246888"/>
            <a:ext cx="10972800" cy="781552"/>
          </a:xfrm>
          <a:prstGeom prst="rect">
            <a:avLst/>
          </a:prstGeom>
        </p:spPr>
        <p:txBody>
          <a:bodyPr lIns="91440" tIns="91440" rIns="91440" bIns="91440" anchor="ctr"/>
          <a:lstStyle>
            <a:lvl1pPr>
              <a:defRPr sz="28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8F2CAAF6-DACE-D748-B845-E99146DCF1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9224" y="1184796"/>
            <a:ext cx="10972800" cy="5029200"/>
          </a:xfrm>
          <a:prstGeom prst="rect">
            <a:avLst/>
          </a:prstGeom>
        </p:spPr>
        <p:txBody>
          <a:bodyPr lIns="91440" tIns="91440" rIns="91440" bIns="91440">
            <a:normAutofit/>
          </a:bodyPr>
          <a:lstStyle>
            <a:lvl1pPr>
              <a:defRPr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5E298-4D57-4ED7-8AF6-DD2D599DD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651059-9DE1-47A9-8063-3D4D31A7E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033" y="6358566"/>
            <a:ext cx="609521" cy="287020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2C29F40-4853-413A-B13F-E78E42AE7E89}"/>
              </a:ext>
            </a:extLst>
          </p:cNvPr>
          <p:cNvSpPr txBox="1">
            <a:spLocks/>
          </p:cNvSpPr>
          <p:nvPr userDrawn="1"/>
        </p:nvSpPr>
        <p:spPr>
          <a:xfrm>
            <a:off x="27159" y="-284281"/>
            <a:ext cx="2584704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Agenda Layout.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B598C9-B095-4BF1-B915-1CAB4C90C9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F59829-41AA-4C02-9D35-5F60360B35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4F198D-D9C1-49B9-AED2-21BF0F81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75452F19-ED1B-0D41-9E2E-A498C8B019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9224" y="1184797"/>
            <a:ext cx="3886200" cy="50292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EF4637-C7AC-434B-B3F2-968F6B23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3FA01F4-629D-4283-9C90-72FC34248813}"/>
              </a:ext>
            </a:extLst>
          </p:cNvPr>
          <p:cNvSpPr txBox="1">
            <a:spLocks/>
          </p:cNvSpPr>
          <p:nvPr/>
        </p:nvSpPr>
        <p:spPr>
          <a:xfrm>
            <a:off x="27159" y="-284281"/>
            <a:ext cx="2734148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Two Content Layout.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075E871-C9C4-BD4E-8CCD-E6C3D40D3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46888"/>
            <a:ext cx="8229600" cy="78155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DB042D6-01C2-8743-8476-264F858DBED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200" y="1184797"/>
            <a:ext cx="3886200" cy="50292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91DD3-7692-4829-942E-875897B64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2D6F8D6-CD7A-4379-95B8-A524CEB7DD50}"/>
              </a:ext>
            </a:extLst>
          </p:cNvPr>
          <p:cNvSpPr txBox="1">
            <a:spLocks/>
          </p:cNvSpPr>
          <p:nvPr userDrawn="1"/>
        </p:nvSpPr>
        <p:spPr>
          <a:xfrm>
            <a:off x="27159" y="-284281"/>
            <a:ext cx="2734148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Two Content Layout.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EE3F93-6867-42DF-9FD7-6633EF02CB3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3EF9B-818F-4298-AECB-D708878547C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D4D036-1494-4849-8E64-9508D5411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033" y="6358566"/>
            <a:ext cx="609521" cy="2870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F53D942-4C18-43FA-9926-BE762A4AAC86}"/>
              </a:ext>
            </a:extLst>
          </p:cNvPr>
          <p:cNvSpPr txBox="1">
            <a:spLocks/>
          </p:cNvSpPr>
          <p:nvPr/>
        </p:nvSpPr>
        <p:spPr>
          <a:xfrm>
            <a:off x="27159" y="-284281"/>
            <a:ext cx="2734148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Three Content Layout.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86D515B-9316-F248-8C65-BA5495E53F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6656" y="1184797"/>
            <a:ext cx="3420891" cy="50292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7DC744C-571A-4849-BDB0-2BDFD22EC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46888"/>
            <a:ext cx="10972800" cy="78155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54BDAFE-C1E7-4C42-B1BA-539F961685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38895" y="1184797"/>
            <a:ext cx="3420891" cy="50292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C4BA78C3-00E0-B74D-B759-A9235032C4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133" y="1188720"/>
            <a:ext cx="3420891" cy="50292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F801A-8F37-4472-8E74-C6738E17C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033" y="6358566"/>
            <a:ext cx="609521" cy="287020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348EC82-CEBB-40CA-929B-D36E1736AED8}"/>
              </a:ext>
            </a:extLst>
          </p:cNvPr>
          <p:cNvSpPr txBox="1">
            <a:spLocks/>
          </p:cNvSpPr>
          <p:nvPr userDrawn="1"/>
        </p:nvSpPr>
        <p:spPr>
          <a:xfrm>
            <a:off x="27159" y="-284281"/>
            <a:ext cx="2734148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Three Content Layout.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F14858-D9C0-46A6-9595-BE21BA574F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CB4E8E-3D10-48AB-A30B-8B02DC14A5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4F198D-D9C1-49B9-AED2-21BF0F81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9CF04A7-F0CB-3745-B755-5760E0C546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9224" y="1706914"/>
            <a:ext cx="3886200" cy="45720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CCCA6461-39CE-C14F-91A6-42D9B4EEB07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92624" y="1701563"/>
            <a:ext cx="3886200" cy="45720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EF4637-C7AC-434B-B3F2-968F6B23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6FAF4F9-6C33-44AE-86D2-C321E19141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224" y="1184797"/>
            <a:ext cx="3886200" cy="3657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0" u="none">
                <a:latin typeface="Franklin Gothic Medium" panose="020B0603020102020204" pitchFamily="34" charset="0"/>
              </a:defRPr>
            </a:lvl1pPr>
            <a:lvl2pPr marL="230188" indent="-230188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17525" indent="-176213">
              <a:lnSpc>
                <a:spcPct val="120000"/>
              </a:lnSpc>
              <a:spcBef>
                <a:spcPts val="500"/>
              </a:spcBef>
              <a:buNone/>
              <a:defRPr/>
            </a:lvl3pPr>
            <a:lvl4pPr marL="738188" indent="-220663">
              <a:lnSpc>
                <a:spcPct val="120000"/>
              </a:lnSpc>
              <a:spcBef>
                <a:spcPts val="500"/>
              </a:spcBef>
              <a:buNone/>
              <a:defRPr/>
            </a:lvl4pPr>
            <a:lvl5pPr marL="969963" indent="-231775">
              <a:lnSpc>
                <a:spcPct val="120000"/>
              </a:lnSpc>
              <a:spcBef>
                <a:spcPts val="500"/>
              </a:spcBef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8962F52-BF3D-4BD7-865F-1F4D4DD7A5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92624" y="1199536"/>
            <a:ext cx="3886200" cy="3657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0">
                <a:latin typeface="Franklin Gothic Medium" panose="020B0603020102020204" pitchFamily="34" charset="0"/>
              </a:defRPr>
            </a:lvl1pPr>
            <a:lvl2pPr marL="230188" indent="-230188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2pPr>
            <a:lvl3pPr marL="517525" indent="-176213">
              <a:lnSpc>
                <a:spcPct val="120000"/>
              </a:lnSpc>
              <a:spcBef>
                <a:spcPts val="500"/>
              </a:spcBef>
              <a:buNone/>
              <a:defRPr/>
            </a:lvl3pPr>
            <a:lvl4pPr marL="738188" indent="-220663">
              <a:lnSpc>
                <a:spcPct val="120000"/>
              </a:lnSpc>
              <a:spcBef>
                <a:spcPts val="500"/>
              </a:spcBef>
              <a:buNone/>
              <a:defRPr/>
            </a:lvl4pPr>
            <a:lvl5pPr marL="969963" indent="-231775">
              <a:lnSpc>
                <a:spcPct val="120000"/>
              </a:lnSpc>
              <a:spcBef>
                <a:spcPts val="500"/>
              </a:spcBef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FB843E0-F7DC-4F25-A77F-E2EAF8F349D7}"/>
              </a:ext>
            </a:extLst>
          </p:cNvPr>
          <p:cNvSpPr txBox="1">
            <a:spLocks/>
          </p:cNvSpPr>
          <p:nvPr/>
        </p:nvSpPr>
        <p:spPr>
          <a:xfrm>
            <a:off x="27159" y="-284281"/>
            <a:ext cx="2734148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Two Comparison Layout.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23A9AFF7-31DC-464F-B75A-5355E0A3C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46888"/>
            <a:ext cx="8229600" cy="78155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5E6B7A-0AEC-4345-9DC2-58842C61B2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165903-1C25-4F64-84EF-E73374C372FB}"/>
              </a:ext>
            </a:extLst>
          </p:cNvPr>
          <p:cNvSpPr txBox="1">
            <a:spLocks/>
          </p:cNvSpPr>
          <p:nvPr userDrawn="1"/>
        </p:nvSpPr>
        <p:spPr>
          <a:xfrm>
            <a:off x="27159" y="-284281"/>
            <a:ext cx="2734148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Two Comparison Layout.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661765-FB16-4A10-85E9-54C0991AC7D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A365-9781-4262-8F58-46753A6F0D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4F198D-D9C1-49B9-AED2-21BF0F81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F4637-C7AC-434B-B3F2-968F6B23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DCE61A-BD25-401A-A3F9-821AAC0C04F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6656" y="1184796"/>
            <a:ext cx="3886200" cy="5029200"/>
          </a:xfrm>
          <a:prstGeom prst="rect">
            <a:avLst/>
          </a:prstGeom>
        </p:spPr>
        <p:txBody>
          <a:bodyPr tIns="9144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Click icon to select </a:t>
            </a:r>
            <a:br>
              <a:rPr lang="en-US" dirty="0"/>
            </a:br>
            <a:r>
              <a:rPr lang="en-US" dirty="0"/>
              <a:t>a picture from </a:t>
            </a:r>
            <a:br>
              <a:rPr lang="en-US" dirty="0"/>
            </a:br>
            <a:r>
              <a:rPr lang="en-US" dirty="0"/>
              <a:t>your computer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D97128D-A268-4C81-8E5A-3DE13748C64C}"/>
              </a:ext>
            </a:extLst>
          </p:cNvPr>
          <p:cNvSpPr txBox="1">
            <a:spLocks/>
          </p:cNvSpPr>
          <p:nvPr/>
        </p:nvSpPr>
        <p:spPr>
          <a:xfrm>
            <a:off x="27158" y="-284281"/>
            <a:ext cx="2924271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Content With Caption Layout.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A3A6DA6-E94A-B841-B2A1-9E8FB57CA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" y="288128"/>
            <a:ext cx="8229600" cy="78155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67560FF-32CD-CC46-A195-A55EC95251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0056" y="1184796"/>
            <a:ext cx="3886200" cy="50292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E6B31A-4885-412A-A282-999A41CBD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1278033" y="6356135"/>
            <a:ext cx="609521" cy="291883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7B096E2-F974-48C4-BD28-02B80E31717C}"/>
              </a:ext>
            </a:extLst>
          </p:cNvPr>
          <p:cNvSpPr txBox="1">
            <a:spLocks/>
          </p:cNvSpPr>
          <p:nvPr userDrawn="1"/>
        </p:nvSpPr>
        <p:spPr>
          <a:xfrm>
            <a:off x="27158" y="-284281"/>
            <a:ext cx="2924271" cy="2295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336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Content With Caption Layout.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1780B-7779-4FC7-8D8B-1BAF7FE58A7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Click to insert Footnote/Source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28CD9-3D5E-40B0-B7FD-C1EC947F968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E3272-BE70-4759-B27E-38DB38B0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46888"/>
            <a:ext cx="10972800" cy="781552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noAutofit/>
          </a:bodyPr>
          <a:lstStyle/>
          <a:p>
            <a:pPr marL="0" lvl="0" defTabSz="45720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F8FEB-CB4D-4148-A78F-513A5FEF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184797"/>
            <a:ext cx="10972800" cy="502920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5EF9A-F402-4D2A-957E-13BEB922F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9934" y="6356350"/>
            <a:ext cx="41148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Footnote/Source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0F813-3CAA-4386-82E2-891BA7C24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224" y="6356350"/>
            <a:ext cx="36576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874910-4326-4731-B0E9-0A0636B290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5" r:id="rId17"/>
    <p:sldLayoutId id="214748375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accent1"/>
          </a:solidFill>
          <a:latin typeface="Constantia" panose="02030602050306030303" pitchFamily="18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Franklin Gothic Book" panose="020B0503020102020204" pitchFamily="34" charset="0"/>
          <a:ea typeface="+mn-ea"/>
          <a:cs typeface="+mn-cs"/>
        </a:defRPr>
      </a:lvl1pPr>
      <a:lvl2pPr marL="457200" indent="-22383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lang="en-US" sz="1600" kern="1200" dirty="0">
          <a:solidFill>
            <a:schemeClr val="accent1"/>
          </a:solidFill>
          <a:latin typeface="Franklin Gothic Book" panose="020B0503020102020204" pitchFamily="34" charset="0"/>
          <a:ea typeface="+mn-ea"/>
          <a:cs typeface="+mn-cs"/>
        </a:defRPr>
      </a:lvl2pPr>
      <a:lvl3pPr marL="625475" indent="-1682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kern="1200" dirty="0">
          <a:solidFill>
            <a:schemeClr val="accent1"/>
          </a:solidFill>
          <a:latin typeface="Franklin Gothic Book" panose="020B0503020102020204" pitchFamily="34" charset="0"/>
          <a:ea typeface="+mn-ea"/>
          <a:cs typeface="+mn-cs"/>
        </a:defRPr>
      </a:lvl3pPr>
      <a:lvl4pPr marL="801688" indent="-1762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lang="en-US" sz="1200" kern="1200" dirty="0">
          <a:solidFill>
            <a:schemeClr val="accent1"/>
          </a:solidFill>
          <a:latin typeface="Franklin Gothic Book" panose="020B0503020102020204" pitchFamily="34" charset="0"/>
          <a:ea typeface="+mn-ea"/>
          <a:cs typeface="+mn-cs"/>
        </a:defRPr>
      </a:lvl4pPr>
      <a:lvl5pPr marL="969963" indent="-1682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000" kern="1200" dirty="0">
          <a:solidFill>
            <a:schemeClr val="accent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manzo@centura.org" TargetMode="External"/><Relationship Id="rId2" Type="http://schemas.openxmlformats.org/officeDocument/2006/relationships/hyperlink" Target="mailto:maureenbradley@centura.or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50DD58-58EB-4961-9388-BAAF2E3F5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Guideline Updates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B6A6EE-A97E-4769-BF62-5CA315B9F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Hakkarinen &amp; Dr. Hurtado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C6D6DF-5301-4B55-A2ED-0FA2C9149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3336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267915C-F940-4961-8058-29E01AA8DA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47208" y="1778628"/>
            <a:ext cx="5371802" cy="996950"/>
          </a:xfrm>
        </p:spPr>
        <p:txBody>
          <a:bodyPr/>
          <a:lstStyle/>
          <a:p>
            <a:r>
              <a:rPr lang="en-US" dirty="0"/>
              <a:t>It can be a great way to titrate specific amounts, especially with pediatrics when we don’t want to fluid overload.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187B7D81-DEAA-4F89-A767-43D7119A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139" y="857575"/>
            <a:ext cx="8229600" cy="781552"/>
          </a:xfrm>
        </p:spPr>
        <p:txBody>
          <a:bodyPr/>
          <a:lstStyle/>
          <a:p>
            <a:r>
              <a:rPr lang="en-US" dirty="0"/>
              <a:t>A Note on Push-Dose Epinephrine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7181D-3E6A-4C22-856B-A211EB4325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5A163-3625-4077-8FC8-68B2B1BAD851}"/>
              </a:ext>
            </a:extLst>
          </p:cNvPr>
          <p:cNvSpPr txBox="1"/>
          <p:nvPr/>
        </p:nvSpPr>
        <p:spPr>
          <a:xfrm>
            <a:off x="2898139" y="2910536"/>
            <a:ext cx="6141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A Note on Lidocaine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A6CED1-F3B8-47D5-9E9F-28384B531307}"/>
              </a:ext>
            </a:extLst>
          </p:cNvPr>
          <p:cNvSpPr txBox="1"/>
          <p:nvPr/>
        </p:nvSpPr>
        <p:spPr>
          <a:xfrm>
            <a:off x="3147208" y="3568714"/>
            <a:ext cx="6141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85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It can be alternative for smaller agencies or when Amiodarone is not available.</a:t>
            </a:r>
          </a:p>
        </p:txBody>
      </p:sp>
      <p:pic>
        <p:nvPicPr>
          <p:cNvPr id="7170" name="Picture 2" descr="Handtevy - Pediatric Emergency Standards, Inc. - Push-Pressor Epinephrine  is a versatile medication that can be used to treat a variety of patients  in adults and kids alike. The best part about">
            <a:extLst>
              <a:ext uri="{FF2B5EF4-FFF2-40B4-BE49-F238E27FC236}">
                <a16:creationId xmlns:a16="http://schemas.microsoft.com/office/drawing/2014/main" id="{8F3C680D-5A16-4094-BE0E-8FABD3F1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0" y="591896"/>
            <a:ext cx="2269683" cy="56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972BA8-88D0-43A8-B235-38DA3B66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0" y="538077"/>
            <a:ext cx="8229600" cy="781552"/>
          </a:xfrm>
        </p:spPr>
        <p:txBody>
          <a:bodyPr/>
          <a:lstStyle/>
          <a:p>
            <a:r>
              <a:rPr lang="en-US" dirty="0"/>
              <a:t>Doo6: New Cardiac Arrest </a:t>
            </a:r>
            <a:br>
              <a:rPr lang="en-US" dirty="0"/>
            </a:br>
            <a:r>
              <a:rPr lang="en-US" dirty="0"/>
              <a:t>(Respiratory) Guideline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5533A-0240-4186-BBE3-A6C90C0E85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8589" y="1221586"/>
            <a:ext cx="3886200" cy="5029200"/>
          </a:xfrm>
        </p:spPr>
        <p:txBody>
          <a:bodyPr/>
          <a:lstStyle/>
          <a:p>
            <a:r>
              <a:rPr lang="en-US" dirty="0"/>
              <a:t>To help emphasize when Epinephrine should be used in an </a:t>
            </a:r>
            <a:r>
              <a:rPr lang="en-US" dirty="0">
                <a:solidFill>
                  <a:srgbClr val="01A92D"/>
                </a:solidFill>
              </a:rPr>
              <a:t>Adult</a:t>
            </a:r>
            <a:r>
              <a:rPr lang="en-US" dirty="0"/>
              <a:t> suffering from Cardiac Arrest.</a:t>
            </a:r>
          </a:p>
          <a:p>
            <a:r>
              <a:rPr lang="en-US" dirty="0"/>
              <a:t>When you have a high index of suspicion that it is Anaphylaxis or Asthma. </a:t>
            </a:r>
          </a:p>
          <a:p>
            <a:r>
              <a:rPr lang="en-US" dirty="0"/>
              <a:t>New Pulsara patient channel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31FB7-384D-412B-B5C2-BE8D700584C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04745-08E1-4D5C-8549-16A7A9D61D0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DD6AB-A8E9-43E6-8F48-A7B019F2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71" y="477293"/>
            <a:ext cx="7004911" cy="6127011"/>
          </a:xfrm>
          <a:prstGeom prst="rect">
            <a:avLst/>
          </a:prstGeom>
        </p:spPr>
      </p:pic>
      <p:pic>
        <p:nvPicPr>
          <p:cNvPr id="8194" name="Picture 2" descr="Pulsara for Sudden Cardiac Arrest">
            <a:extLst>
              <a:ext uri="{FF2B5EF4-FFF2-40B4-BE49-F238E27FC236}">
                <a16:creationId xmlns:a16="http://schemas.microsoft.com/office/drawing/2014/main" id="{FD894F07-29C9-441B-82D4-10669B7C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89" y="3925981"/>
            <a:ext cx="17526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315D5-9194-4EA1-BE63-349A6A672CD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E001: Allergy/Anaphylaxis </a:t>
            </a:r>
          </a:p>
          <a:p>
            <a:r>
              <a:rPr lang="en-US" dirty="0"/>
              <a:t>Diphenhydramine moved up in the algorithm before steroids. </a:t>
            </a:r>
            <a:r>
              <a:rPr lang="en-US" dirty="0">
                <a:solidFill>
                  <a:schemeClr val="accent2"/>
                </a:solidFill>
              </a:rPr>
              <a:t>CSFD</a:t>
            </a:r>
            <a:r>
              <a:rPr lang="en-US" dirty="0"/>
              <a:t> has a different algorithm.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E003: Diabetic Emergency </a:t>
            </a:r>
          </a:p>
          <a:p>
            <a:pPr algn="l"/>
            <a:r>
              <a:rPr lang="en-US" dirty="0"/>
              <a:t>Different Adult Dextrose dosing than </a:t>
            </a:r>
            <a:r>
              <a:rPr lang="en-US" dirty="0">
                <a:solidFill>
                  <a:schemeClr val="accent2"/>
                </a:solidFill>
              </a:rPr>
              <a:t>CSFD</a:t>
            </a:r>
            <a:r>
              <a:rPr lang="en-US" dirty="0"/>
              <a:t> Guideline. </a:t>
            </a:r>
          </a:p>
          <a:p>
            <a:pPr marL="0" indent="0" algn="l">
              <a:buNone/>
            </a:pPr>
            <a:r>
              <a:rPr lang="en-US" dirty="0"/>
              <a:t>10% Dextrose: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i="0" u="none" strike="noStrike" baseline="0" dirty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25 grams (250 mL of a 10% solution) IV/IO, slowly over 10 minutes or until patient condition improves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u="sng" dirty="0">
              <a:solidFill>
                <a:srgbClr val="01A92D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A1F638-6D9F-49B2-B412-B914B083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E: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954AAB-CC64-49A2-9EFE-E8163B9DC3E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200" y="1184797"/>
            <a:ext cx="4854388" cy="5029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1A92D"/>
                </a:solidFill>
              </a:rPr>
              <a:t>E004: Epistaxis </a:t>
            </a:r>
          </a:p>
          <a:p>
            <a:r>
              <a:rPr lang="en-US" dirty="0"/>
              <a:t>TXA will be added once waivers are approved</a:t>
            </a:r>
          </a:p>
          <a:p>
            <a:r>
              <a:rPr lang="en-US" sz="1400" dirty="0"/>
              <a:t>Currently only allowed at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EPCSAR and NETCO.</a:t>
            </a:r>
          </a:p>
          <a:p>
            <a:r>
              <a:rPr lang="en-US" dirty="0">
                <a:latin typeface="Calibri" panose="020F0502020204030204" pitchFamily="34" charset="0"/>
              </a:rPr>
              <a:t>Also applies to F008: TXA for Hemorrhage </a:t>
            </a:r>
          </a:p>
          <a:p>
            <a:pPr marL="0" indent="0">
              <a:buNone/>
            </a:pPr>
            <a:endParaRPr lang="en-US" u="sng" dirty="0">
              <a:solidFill>
                <a:srgbClr val="01A92D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E005: OB/GYN Emergency</a:t>
            </a:r>
          </a:p>
          <a:p>
            <a:r>
              <a:rPr lang="en-US" dirty="0">
                <a:latin typeface="Calibri" panose="020F0502020204030204" pitchFamily="34" charset="0"/>
              </a:rPr>
              <a:t>Pre-Eclampsia added to algorithm. 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New patient channel in Pulsara</a:t>
            </a:r>
          </a:p>
          <a:p>
            <a:pPr marL="0" indent="0">
              <a:buNone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C916-8455-445B-8C73-20D4D7B3276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Pulsara | Real Time Team Communication Across Healthcare Entities">
            <a:extLst>
              <a:ext uri="{FF2B5EF4-FFF2-40B4-BE49-F238E27FC236}">
                <a16:creationId xmlns:a16="http://schemas.microsoft.com/office/drawing/2014/main" id="{B13D22E4-B755-4D20-B0D6-C27A99D6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8" y="4705350"/>
            <a:ext cx="17526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A1F638-6D9F-49B2-B412-B914B083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110874"/>
            <a:ext cx="8229600" cy="781552"/>
          </a:xfrm>
        </p:spPr>
        <p:txBody>
          <a:bodyPr/>
          <a:lstStyle/>
          <a:p>
            <a:r>
              <a:rPr lang="en-US" dirty="0"/>
              <a:t>Section E: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315D5-9194-4EA1-BE63-349A6A672CD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37829" y="501650"/>
            <a:ext cx="3886200" cy="5781368"/>
          </a:xfrm>
        </p:spPr>
        <p:txBody>
          <a:bodyPr/>
          <a:lstStyle/>
          <a:p>
            <a:pPr marL="0" indent="0">
              <a:buNone/>
            </a:pPr>
            <a:endParaRPr lang="en-US" u="sng" dirty="0">
              <a:solidFill>
                <a:srgbClr val="01A92D"/>
              </a:solidFill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u="sng" dirty="0">
              <a:solidFill>
                <a:srgbClr val="01A92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C916-8455-445B-8C73-20D4D7B3276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8748EA6-2901-4804-B329-5EE737B97401}"/>
              </a:ext>
            </a:extLst>
          </p:cNvPr>
          <p:cNvSpPr txBox="1">
            <a:spLocks/>
          </p:cNvSpPr>
          <p:nvPr/>
        </p:nvSpPr>
        <p:spPr>
          <a:xfrm>
            <a:off x="416858" y="1044607"/>
            <a:ext cx="9318812" cy="4768786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168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lang="en-US" sz="12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69963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1A92D"/>
                </a:solidFill>
                <a:latin typeface="+mn-lt"/>
              </a:rPr>
              <a:t>E008: Seizure Medication Changes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u="sng" strike="noStrike" baseline="0" dirty="0">
                <a:latin typeface="+mn-lt"/>
              </a:rPr>
              <a:t>MIDAZOLAM</a:t>
            </a:r>
            <a:r>
              <a:rPr lang="en-US" sz="1600" i="0" u="sng" strike="noStrike" baseline="0" dirty="0">
                <a:latin typeface="+mn-lt"/>
              </a:rPr>
              <a:t>: </a:t>
            </a: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PRN every 10 minutes </a:t>
            </a:r>
          </a:p>
          <a:p>
            <a:pPr marL="0" indent="0">
              <a:buNone/>
            </a:pP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• ADULT: 5 mg IV/IO/IN/IM </a:t>
            </a:r>
          </a:p>
          <a:p>
            <a:pPr marL="0" indent="0">
              <a:buNone/>
            </a:pP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• PEDIATRIC: 0.1 mg/kg IV/IO/IN/IM, MAX single dose of 5 mg </a:t>
            </a:r>
          </a:p>
          <a:p>
            <a:pPr marL="0" indent="0">
              <a:buNone/>
            </a:pPr>
            <a:r>
              <a:rPr lang="en-US" sz="1600" i="1" u="sng" strike="noStrike" baseline="0" dirty="0">
                <a:latin typeface="+mn-lt"/>
              </a:rPr>
              <a:t>DIAZEPAM</a:t>
            </a:r>
            <a:r>
              <a:rPr lang="en-US" sz="1600" i="0" u="sng" strike="noStrike" baseline="0" dirty="0">
                <a:latin typeface="+mn-lt"/>
              </a:rPr>
              <a:t>: </a:t>
            </a: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PRN every 10 minutes </a:t>
            </a:r>
          </a:p>
          <a:p>
            <a:pPr marL="0" indent="0">
              <a:buNone/>
            </a:pP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• ADULT: 10 mg IV/IO/IM/IN </a:t>
            </a:r>
          </a:p>
          <a:p>
            <a:pPr marL="0" indent="0">
              <a:buNone/>
            </a:pP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• PEDIATRIC: 0.5 mg/kg IV/IO/IM/IN MAX single dose of 10 mg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i="0" u="none" strike="noStrike" baseline="0" dirty="0">
              <a:solidFill>
                <a:srgbClr val="00206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>
                <a:solidFill>
                  <a:srgbClr val="002060"/>
                </a:solidFill>
                <a:latin typeface="+mn-lt"/>
              </a:rPr>
              <a:t>Also, see individual drug profile for comfort measure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d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+mn-lt"/>
              </a:rPr>
              <a:t>osages.</a:t>
            </a:r>
            <a:endParaRPr lang="en-US" sz="180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 </a:t>
            </a:r>
            <a:r>
              <a:rPr lang="en-US" u="sng" dirty="0">
                <a:solidFill>
                  <a:srgbClr val="01A92D"/>
                </a:solidFill>
                <a:latin typeface="+mn-lt"/>
              </a:rPr>
              <a:t>E010 and E11: </a:t>
            </a:r>
          </a:p>
          <a:p>
            <a:r>
              <a:rPr lang="en-US" dirty="0">
                <a:latin typeface="+mn-lt"/>
              </a:rPr>
              <a:t>MSTU info left in for mutual aid areas and COVID guidance remains. </a:t>
            </a:r>
            <a:endParaRPr lang="en-US" sz="1800" b="0" i="0" u="none" strike="noStrike" baseline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>
              <a:solidFill>
                <a:srgbClr val="01A92D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29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5FBD5F-4CEA-4D08-A2DC-57A91D11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E: New Behavioral Health Guideline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68D9-D0DA-4FD8-942D-451CDBC21D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1562" y="1062728"/>
            <a:ext cx="9389735" cy="5788320"/>
          </a:xfrm>
        </p:spPr>
        <p:txBody>
          <a:bodyPr/>
          <a:lstStyle/>
          <a:p>
            <a:r>
              <a:rPr lang="en-US" dirty="0"/>
              <a:t>Utilizes RASS scoring scale to more accurately categorize your patient and treat appropriately.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9C28-A229-467E-B522-59CCCB477F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6631-6B03-4AAA-A391-E049339C67D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15DBD-58CD-4C30-9B13-F2F19560F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22239" r="20350" b="27160"/>
          <a:stretch/>
        </p:blipFill>
        <p:spPr>
          <a:xfrm>
            <a:off x="378941" y="1729946"/>
            <a:ext cx="11163836" cy="46264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8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1B4F8-3D5B-4F96-A57E-9874B681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62346"/>
            <a:ext cx="11151550" cy="781552"/>
          </a:xfrm>
        </p:spPr>
        <p:txBody>
          <a:bodyPr/>
          <a:lstStyle/>
          <a:p>
            <a:r>
              <a:rPr lang="en-US" dirty="0"/>
              <a:t>BONUS! </a:t>
            </a:r>
            <a:r>
              <a:rPr lang="en-US" sz="2400" dirty="0"/>
              <a:t>New Algorithm &amp; New patient channel in Pulsara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EA37B-1091-49E6-B5C0-1C0507FC055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477" y="779929"/>
            <a:ext cx="4499994" cy="5163671"/>
          </a:xfrm>
        </p:spPr>
        <p:txBody>
          <a:bodyPr/>
          <a:lstStyle/>
          <a:p>
            <a:r>
              <a:rPr lang="en-US" dirty="0"/>
              <a:t>Droperidol dose changed</a:t>
            </a:r>
          </a:p>
          <a:p>
            <a:r>
              <a:rPr lang="en-US" dirty="0"/>
              <a:t>Olanzapine added</a:t>
            </a:r>
          </a:p>
          <a:p>
            <a:r>
              <a:rPr lang="en-US" dirty="0"/>
              <a:t>Ketamine removed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C6DB4-6BD4-4B66-B01E-D85A40A8538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0E939-0F35-4F3D-8A64-96054709040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2DA8D7-B6B2-497B-ABE3-994062C9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5" t="27946" r="33952" b="17431"/>
          <a:stretch/>
        </p:blipFill>
        <p:spPr>
          <a:xfrm>
            <a:off x="307186" y="2264806"/>
            <a:ext cx="8798569" cy="4296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utoShape 6" descr="Connected Emergency Medical Services (EMS) Teams | Pulsara">
            <a:extLst>
              <a:ext uri="{FF2B5EF4-FFF2-40B4-BE49-F238E27FC236}">
                <a16:creationId xmlns:a16="http://schemas.microsoft.com/office/drawing/2014/main" id="{DE0F91FC-A57D-4349-A3F4-4C8FD3D352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9948" y="18102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ED722A-7A0D-42FA-8E58-8485A138D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225"/>
          <a:stretch/>
        </p:blipFill>
        <p:spPr>
          <a:xfrm>
            <a:off x="7949027" y="688650"/>
            <a:ext cx="1533525" cy="15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6CD8-12D5-45A4-9193-CD449D15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533965" cy="781552"/>
          </a:xfrm>
        </p:spPr>
        <p:txBody>
          <a:bodyPr/>
          <a:lstStyle/>
          <a:p>
            <a:r>
              <a:rPr lang="en-US" dirty="0"/>
              <a:t>Section E007: Poisoning/Overdose Medication Changes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C0095-0FBA-4B85-A4BD-EB351C0E94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2537F-D037-4DA2-957A-8620FCBF9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4220BD2-55D5-4B49-AB10-A7856CEFCE36}"/>
              </a:ext>
            </a:extLst>
          </p:cNvPr>
          <p:cNvSpPr txBox="1">
            <a:spLocks/>
          </p:cNvSpPr>
          <p:nvPr/>
        </p:nvSpPr>
        <p:spPr>
          <a:xfrm>
            <a:off x="5274734" y="774840"/>
            <a:ext cx="7738367" cy="4565387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625475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801688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lang="en-US" sz="12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69963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000" kern="120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u="sng" strike="noStrike" baseline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Sodium Bicarbonate</a:t>
            </a:r>
            <a:r>
              <a:rPr lang="en-US" sz="1400" i="0" u="none" strike="noStrike" baseline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: </a:t>
            </a:r>
          </a:p>
          <a:p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ADULT and PEDIATRIC &gt;2: </a:t>
            </a:r>
          </a:p>
          <a:p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100 </a:t>
            </a:r>
            <a:r>
              <a:rPr lang="en-US" sz="1400" i="0" u="none" strike="noStrike" baseline="0" dirty="0" err="1">
                <a:solidFill>
                  <a:srgbClr val="000000"/>
                </a:solidFill>
                <a:latin typeface="+mn-lt"/>
              </a:rPr>
              <a:t>mEq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 bolus IV/IO of an 8.4% solution</a:t>
            </a:r>
          </a:p>
          <a:p>
            <a:pPr marL="0" indent="0">
              <a:buNone/>
            </a:pP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 In severe cases consider drip; </a:t>
            </a:r>
          </a:p>
          <a:p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Mix 150 </a:t>
            </a:r>
            <a:r>
              <a:rPr lang="en-US" sz="1400" i="0" u="none" strike="noStrike" baseline="0" dirty="0" err="1">
                <a:solidFill>
                  <a:srgbClr val="000000"/>
                </a:solidFill>
                <a:latin typeface="+mn-lt"/>
              </a:rPr>
              <a:t>mEq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 (150 mL) in 1,000 mL </a:t>
            </a:r>
          </a:p>
          <a:p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NS and administer at 200 mL/</a:t>
            </a:r>
            <a:r>
              <a:rPr lang="en-US" sz="1400" i="0" u="none" strike="noStrike" baseline="0" dirty="0" err="1">
                <a:solidFill>
                  <a:srgbClr val="000000"/>
                </a:solidFill>
                <a:latin typeface="+mn-lt"/>
              </a:rPr>
              <a:t>hr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u="sng" dirty="0">
              <a:solidFill>
                <a:srgbClr val="01A92D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u="sng" strike="noStrike" baseline="0" dirty="0">
                <a:solidFill>
                  <a:schemeClr val="accent2"/>
                </a:solidFill>
                <a:latin typeface="+mn-lt"/>
              </a:rPr>
              <a:t>CALCIUM CHLORIDE</a:t>
            </a:r>
            <a:r>
              <a:rPr lang="en-US" sz="1400" i="0" u="none" strike="noStrike" baseline="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very 10 mins to a MAX of 3 doses </a:t>
            </a:r>
          </a:p>
          <a:p>
            <a:pPr marL="0" indent="0">
              <a:buNone/>
            </a:pP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• ADULT: 1 Gram slow bolus over 2 to 5 minutes IV/IO </a:t>
            </a:r>
          </a:p>
          <a:p>
            <a:pPr marL="0" indent="0">
              <a:buNone/>
            </a:pP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• PEDIATRIC: 20 mg/kg slow bolus over 2 to 5 minutes IV/IO, MAX 1 Gram </a:t>
            </a:r>
          </a:p>
          <a:p>
            <a:pPr marL="0" indent="0">
              <a:buNone/>
            </a:pPr>
            <a:endParaRPr lang="en-US" sz="140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i="1" u="sng" strike="noStrike" baseline="0" dirty="0">
                <a:solidFill>
                  <a:schemeClr val="accent2"/>
                </a:solidFill>
                <a:latin typeface="+mn-lt"/>
              </a:rPr>
              <a:t>CALCIUM GLUCONATE:</a:t>
            </a:r>
            <a:r>
              <a:rPr lang="en-US" sz="1400" i="1" u="none" strike="noStrike" baseline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every 10 mins to a MAX 3 doses </a:t>
            </a:r>
          </a:p>
          <a:p>
            <a:pPr marL="0" indent="0">
              <a:buNone/>
            </a:pP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• ADULT: 3 Grams slow bolus over 2 to 5 minutes IV/IO </a:t>
            </a:r>
          </a:p>
          <a:p>
            <a:pPr marL="0" indent="0">
              <a:buNone/>
            </a:pPr>
            <a:r>
              <a:rPr lang="en-US" sz="1400" i="0" u="none" strike="noStrike" baseline="0" dirty="0">
                <a:solidFill>
                  <a:srgbClr val="000000"/>
                </a:solidFill>
                <a:latin typeface="+mn-lt"/>
              </a:rPr>
              <a:t>• PEDIATRIC: 60 mg/kg, slow bolus over 2 to 5 minutes IV/IO. MAX 3 Grams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u="sng" dirty="0">
              <a:solidFill>
                <a:srgbClr val="01A92D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+mn-lt"/>
            </a:endParaRPr>
          </a:p>
        </p:txBody>
      </p:sp>
      <p:pic>
        <p:nvPicPr>
          <p:cNvPr id="9218" name="Picture 2" descr="Approach to Toxidromes – WCH Medicine Blog">
            <a:extLst>
              <a:ext uri="{FF2B5EF4-FFF2-40B4-BE49-F238E27FC236}">
                <a16:creationId xmlns:a16="http://schemas.microsoft.com/office/drawing/2014/main" id="{318F2F5D-4873-479D-B470-81F61C77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9" y="1152648"/>
            <a:ext cx="4717847" cy="34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5F9A5E-E44C-4215-81DD-7100CF3ADF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PRN until desired effect </a:t>
            </a:r>
          </a:p>
          <a:p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If patient symptoms redevelop consider repeating at last therapeutic dose </a:t>
            </a:r>
          </a:p>
          <a:p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If symptoms do not improve at 4 mg, consider other causes </a:t>
            </a:r>
          </a:p>
          <a:p>
            <a:pPr marL="0" indent="0">
              <a:buNone/>
            </a:pPr>
            <a:endParaRPr lang="en-US" sz="1600" i="0" u="none" strike="noStrike" baseline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600" i="0" u="none" strike="noStrike" baseline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1BC469A-A24F-4FFD-8F75-0F3B7E55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NARCAN/Naloxone: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4850ACC-7E8C-4490-9A2F-F6A4E6281EA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i="0" u="sng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ADULT: </a:t>
            </a:r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Initial dose at 0.5 mg to 1 mg bolus IV/IO/IM/IN </a:t>
            </a:r>
          </a:p>
          <a:p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2nd dose PRN: 1 mg to 2 mg </a:t>
            </a:r>
          </a:p>
          <a:p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3rd dose PRN: 2 mg to 4 mg </a:t>
            </a:r>
          </a:p>
          <a:p>
            <a:pPr marL="0" indent="0">
              <a:buNone/>
            </a:pPr>
            <a:endParaRPr lang="en-US" sz="1600" i="0" u="none" strike="noStrike" baseline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i="0" u="sng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PEDIATRIC: </a:t>
            </a:r>
            <a:endParaRPr lang="en-US" sz="1600" i="0" u="none" strike="noStrike" baseline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r>
              <a:rPr lang="en-US" sz="1600" i="1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&gt;20 kg</a:t>
            </a:r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: 0.5 mg bolus IV/IO/IM/IN titrate up to 2 mg TOTAL </a:t>
            </a:r>
          </a:p>
          <a:p>
            <a:r>
              <a:rPr lang="en-US" sz="1600" i="1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&lt;20 kg</a:t>
            </a:r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: 0.01 mg/kg bolus IV/IO/IM/IN up to 2 mg </a:t>
            </a:r>
            <a:endParaRPr lang="en-US" sz="1600" u="sng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2E9C7-8E36-4400-8641-5755D293C34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6FF0E-84A7-4FAC-A690-5FEF0BB42E3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42" name="Picture 2" descr="Narcan (Naloxone) in 2mg/2ml Luer-Jet™ Prefilled Syringe - Medical Warehouse">
            <a:extLst>
              <a:ext uri="{FF2B5EF4-FFF2-40B4-BE49-F238E27FC236}">
                <a16:creationId xmlns:a16="http://schemas.microsoft.com/office/drawing/2014/main" id="{52FA8101-7DF7-450A-ABDE-A0979477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" y="3585342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B7FF-1EE4-4465-8FD1-5D6C81D1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88128"/>
            <a:ext cx="6675120" cy="781552"/>
          </a:xfrm>
        </p:spPr>
        <p:txBody>
          <a:bodyPr/>
          <a:lstStyle/>
          <a:p>
            <a:r>
              <a:rPr lang="en-US" dirty="0"/>
              <a:t>Section 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59FD-4A13-4445-8D67-709F7709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037" y="1069680"/>
            <a:ext cx="5342822" cy="301822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E009: Sepsis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Pediatric fluid changed to p</a:t>
            </a:r>
            <a:r>
              <a:rPr lang="en-US" dirty="0">
                <a:latin typeface="Calibri" panose="020F0502020204030204" pitchFamily="34" charset="0"/>
              </a:rPr>
              <a:t>revent fluid overloading.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PEDIATRIC: 10 mL/kg NS IV/IO repeat up </a:t>
            </a:r>
          </a:p>
          <a:p>
            <a:pPr marL="0" indent="0">
              <a:buNone/>
            </a:pP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to 2 times (30 mL/kg) </a:t>
            </a:r>
          </a:p>
          <a:p>
            <a:pPr marL="0" indent="0">
              <a:buNone/>
            </a:pPr>
            <a:endParaRPr lang="en-US" sz="160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dirty="0" err="1"/>
              <a:t>qSOFA</a:t>
            </a:r>
            <a:r>
              <a:rPr lang="en-US" dirty="0"/>
              <a:t> criteria for Pulsara Sepsis Alert Channel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EC508-2731-47E7-B126-4C7CA864B6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9D13C-0FE4-4525-A825-C4BAF4B68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6352D-D487-4F63-A7CB-373351930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03" t="40129" r="26574" b="27865"/>
          <a:stretch/>
        </p:blipFill>
        <p:spPr>
          <a:xfrm>
            <a:off x="457200" y="1069680"/>
            <a:ext cx="5485128" cy="4672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Pulsara for Sepsis">
            <a:extLst>
              <a:ext uri="{FF2B5EF4-FFF2-40B4-BE49-F238E27FC236}">
                <a16:creationId xmlns:a16="http://schemas.microsoft.com/office/drawing/2014/main" id="{FE3E03A8-2816-4731-9CC7-C315A724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41" y="3906339"/>
            <a:ext cx="17526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D938A1-B29C-4740-ACF2-DEC54215B1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9223" y="1184797"/>
            <a:ext cx="5227141" cy="327962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highlight>
                  <a:srgbClr val="FFFF00"/>
                </a:highlight>
              </a:rPr>
              <a:t>New</a:t>
            </a:r>
            <a:r>
              <a:rPr lang="en-US" sz="1600" dirty="0"/>
              <a:t> Hypothermic</a:t>
            </a:r>
            <a:br>
              <a:rPr lang="en-US" sz="1600" dirty="0"/>
            </a:br>
            <a:r>
              <a:rPr lang="en-US" sz="1600" dirty="0"/>
              <a:t>Cardiac Arrest Algorithm</a:t>
            </a:r>
          </a:p>
          <a:p>
            <a:pPr marL="0" indent="0">
              <a:buNone/>
            </a:pPr>
            <a:b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</a:br>
            <a:r>
              <a:rPr lang="en-US" sz="1600" i="0" u="none" strike="noStrike" baseline="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No studies have identified effective pharmacological therapy for humans in the setting of hypothermic cardiac arrest a) If there is a specific indication for medication administration, administer the medication(s) </a:t>
            </a:r>
            <a:b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b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Apparent rigor mortis is NOT a contraindication to starting chest compressions in the hypothermic patient </a:t>
            </a:r>
            <a:b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b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EtCO2 is NOT a reliable guide for resuscitation in severe hypothermia a) Case series have demonstrated a significant discrepancy between ETCO2 and PaCO2 </a:t>
            </a:r>
            <a:b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b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US" sz="1600" i="0" u="none" strike="noStrike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• BLS Termination of Resuscitation criteria DOES NOT apply in this patient population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011CCAE-F274-4AAF-8FBE-6B1C5D8D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Section G002: </a:t>
            </a:r>
            <a:r>
              <a:rPr lang="en-US" sz="2800" dirty="0"/>
              <a:t>Cold Emergencies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290C-3E06-4D64-8FCC-B755C6217FB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8DCD6D2-98FB-4D81-BFE3-CFBEDB98CED3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/>
          <a:srcRect l="16693" t="16758" r="34677" b="5785"/>
          <a:stretch/>
        </p:blipFill>
        <p:spPr>
          <a:xfrm>
            <a:off x="6096000" y="1758349"/>
            <a:ext cx="3886200" cy="3480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7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728B-C505-484E-8C38-1914C7A1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360E4-06FA-4FE7-86BC-8F6B172FB0E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Dr. Hakkarinen and Dr. Hurtado have combined their guidelines</a:t>
            </a:r>
          </a:p>
          <a:p>
            <a:pPr lvl="1"/>
            <a:r>
              <a:rPr lang="en-US" dirty="0"/>
              <a:t>Exceptions will be described in this training</a:t>
            </a:r>
          </a:p>
          <a:p>
            <a:r>
              <a:rPr lang="en-US" dirty="0"/>
              <a:t>Waivers will not apply to all agencies; pay special attention to the appendix</a:t>
            </a:r>
          </a:p>
          <a:p>
            <a:pPr lvl="1"/>
            <a:r>
              <a:rPr lang="en-US" dirty="0"/>
              <a:t>Waiver section will be updated when new waivers are in place</a:t>
            </a:r>
          </a:p>
          <a:p>
            <a:endParaRPr lang="en-US" dirty="0"/>
          </a:p>
          <a:p>
            <a:r>
              <a:rPr lang="en-US" dirty="0"/>
              <a:t>This set of guidelines will appear on app as: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 err="1">
                <a:solidFill>
                  <a:schemeClr val="accent2"/>
                </a:solidFill>
              </a:rPr>
              <a:t>Centura</a:t>
            </a:r>
            <a:r>
              <a:rPr lang="en-US" b="1" dirty="0">
                <a:solidFill>
                  <a:schemeClr val="accent2"/>
                </a:solidFill>
              </a:rPr>
              <a:t> Agencies El Paso/Teller Counties Prehospital Practice Guidelines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Quick Reference Guide has been moved to the appendix.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C17C-FC0A-4FDD-804C-1BCC1B11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46888"/>
            <a:ext cx="8229600" cy="7815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Medication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037E-4795-4696-ACA1-21068E21AE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9224" y="1184797"/>
            <a:ext cx="8229600" cy="5029200"/>
          </a:xfrm>
        </p:spPr>
        <p:txBody>
          <a:bodyPr>
            <a:normAutofit/>
          </a:bodyPr>
          <a:lstStyle/>
          <a:p>
            <a:r>
              <a:rPr lang="en-US" sz="2200" dirty="0"/>
              <a:t>Medications have been placed in alphabetical order.</a:t>
            </a:r>
          </a:p>
          <a:p>
            <a:r>
              <a:rPr lang="en-US" sz="2200" dirty="0"/>
              <a:t>Your quick reference guide for everything has been moved to the back of the Guidelines. </a:t>
            </a:r>
          </a:p>
          <a:p>
            <a:r>
              <a:rPr lang="en-US" dirty="0"/>
              <a:t>NEW medications will be discussed here</a:t>
            </a:r>
          </a:p>
          <a:p>
            <a:pPr lvl="1"/>
            <a:r>
              <a:rPr lang="en-US" dirty="0"/>
              <a:t>all changes to medications and doses were discussed in previous slides.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01A92D"/>
                </a:solidFill>
              </a:rPr>
              <a:t>The following terminology was added to Epinephrine, Sodium Bicarbonate, and Calcium: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Avoid combining or administering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(listed above medication)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the same vascular access line (incompatible), it will precipitate if mixed.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DF453-B3D8-4C2F-9989-C2C2579763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59934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Click to insert Footnote/Source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41D66-3589-4A67-BBAB-E8F4E49DA7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9224" y="6356350"/>
            <a:ext cx="36576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874910-4326-4731-B0E9-0A0636B2906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4B9CC4-930C-48EB-9475-0BB84C72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246888"/>
            <a:ext cx="3603810" cy="3822190"/>
          </a:xfrm>
        </p:spPr>
        <p:txBody>
          <a:bodyPr/>
          <a:lstStyle/>
          <a:p>
            <a:r>
              <a:rPr lang="en-US" dirty="0"/>
              <a:t>Ancef (Cefazolin)</a:t>
            </a:r>
            <a:br>
              <a:rPr lang="en-US" dirty="0"/>
            </a:br>
            <a:br>
              <a:rPr lang="en-US" sz="2400" dirty="0"/>
            </a:br>
            <a:r>
              <a:rPr lang="en-US" sz="2000" dirty="0"/>
              <a:t>Will be active once waiver has been approved.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F442FC-8C4B-4B5F-AEC8-DC312A4BFE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047F9-82B1-4C5E-BEDD-EBEE508B7E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231AF-6FD4-4A65-B12E-9B99ED34D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2" t="31005" r="40000" b="12455"/>
          <a:stretch/>
        </p:blipFill>
        <p:spPr>
          <a:xfrm>
            <a:off x="4724779" y="525168"/>
            <a:ext cx="6946896" cy="583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BA341-162A-4BBB-8579-6F8EB2BA6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1" t="17833" r="47663" b="69257"/>
          <a:stretch/>
        </p:blipFill>
        <p:spPr>
          <a:xfrm>
            <a:off x="201562" y="3819832"/>
            <a:ext cx="4075470" cy="2204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6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B048-800B-4C9F-B044-565535AE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52" y="810362"/>
            <a:ext cx="3098607" cy="1865603"/>
          </a:xfrm>
        </p:spPr>
        <p:txBody>
          <a:bodyPr/>
          <a:lstStyle/>
          <a:p>
            <a:r>
              <a:rPr lang="en-US" dirty="0"/>
              <a:t>Ketorolac</a:t>
            </a:r>
            <a:br>
              <a:rPr lang="en-US" dirty="0"/>
            </a:br>
            <a:r>
              <a:rPr lang="en-US" dirty="0"/>
              <a:t>(Toradol)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This has been added to scope of practice in chapter 2.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No longer a waivered item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DF564-FB29-40DA-B3EE-94603CF4C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E5728-64E7-4F46-9006-EBCB872387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219770-B416-4D15-85C1-38511612E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3" t="29027" r="37333" b="7294"/>
          <a:stretch/>
        </p:blipFill>
        <p:spPr>
          <a:xfrm>
            <a:off x="3948945" y="150567"/>
            <a:ext cx="7894724" cy="6205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B51B74-1801-4E87-BFFA-E40008519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5" t="17618" r="53185" b="69903"/>
          <a:stretch/>
        </p:blipFill>
        <p:spPr>
          <a:xfrm>
            <a:off x="340364" y="4036299"/>
            <a:ext cx="2913825" cy="216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4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F430-638C-49B2-882B-AAB91C90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4" y="0"/>
            <a:ext cx="4344118" cy="3860059"/>
          </a:xfrm>
        </p:spPr>
        <p:txBody>
          <a:bodyPr/>
          <a:lstStyle/>
          <a:p>
            <a:r>
              <a:rPr lang="en-US" dirty="0"/>
              <a:t>Olanzapine</a:t>
            </a:r>
            <a:br>
              <a:rPr lang="en-US" dirty="0"/>
            </a:br>
            <a:r>
              <a:rPr lang="en-US" dirty="0"/>
              <a:t> (Zyprexa)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Additional medication to consider for </a:t>
            </a:r>
            <a:br>
              <a:rPr lang="en-US" sz="1800" dirty="0"/>
            </a:br>
            <a:r>
              <a:rPr lang="en-US" sz="1800" dirty="0"/>
              <a:t>Behavioral Health patients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ACE2F-F687-46A9-97BC-8A9F0BA058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83C29-C71E-441D-A609-E18B74FDC2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65E32-CB65-4BB3-8166-188396EC0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1" t="33756" r="36613" b="11163"/>
          <a:stretch/>
        </p:blipFill>
        <p:spPr>
          <a:xfrm>
            <a:off x="4477912" y="152039"/>
            <a:ext cx="7432376" cy="59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9C84DC-D49B-42C2-B445-CA9D8F039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45" t="16758" r="50000" b="67966"/>
          <a:stretch/>
        </p:blipFill>
        <p:spPr>
          <a:xfrm>
            <a:off x="165030" y="3775587"/>
            <a:ext cx="3693073" cy="210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6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2087-8C55-4B02-A914-19A3B9DD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074"/>
            <a:ext cx="4101353" cy="3167364"/>
          </a:xfrm>
        </p:spPr>
        <p:txBody>
          <a:bodyPr/>
          <a:lstStyle/>
          <a:p>
            <a:r>
              <a:rPr lang="en-US" dirty="0"/>
              <a:t>Tranexamic Acid</a:t>
            </a:r>
            <a:br>
              <a:rPr lang="en-US" dirty="0"/>
            </a:br>
            <a:r>
              <a:rPr lang="en-US" dirty="0"/>
              <a:t> (TXA)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Will be active once waiver </a:t>
            </a:r>
            <a:br>
              <a:rPr lang="en-US" sz="2400" dirty="0"/>
            </a:br>
            <a:r>
              <a:rPr lang="en-US" sz="2400" dirty="0"/>
              <a:t>has been approved.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70B4B1-BAAF-4AAF-AB8B-AB620A1283F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8340" t="20146" r="35794" b="8885"/>
          <a:stretch/>
        </p:blipFill>
        <p:spPr>
          <a:xfrm>
            <a:off x="4230253" y="86448"/>
            <a:ext cx="7875639" cy="658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8DF18-545E-4301-95EA-E48B48604B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3C83-12FA-488E-9CD7-8E5E24E0CB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7" descr="Table&#10;&#10;Description automatically generated">
            <a:extLst>
              <a:ext uri="{FF2B5EF4-FFF2-40B4-BE49-F238E27FC236}">
                <a16:creationId xmlns:a16="http://schemas.microsoft.com/office/drawing/2014/main" id="{A1FA387A-5455-9B19-0A6A-5A937743E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" y="3427927"/>
            <a:ext cx="4468482" cy="2705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1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1E4F1-DCA6-4AC9-A9B5-D7D8E75FE8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18" y="959929"/>
            <a:ext cx="9480176" cy="2396919"/>
          </a:xfrm>
        </p:spPr>
        <p:txBody>
          <a:bodyPr/>
          <a:lstStyle/>
          <a:p>
            <a:r>
              <a:rPr lang="en-US" dirty="0"/>
              <a:t>These will be updated as versions change to help facilitate your success with communication.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6C4DE3-3CDC-462F-9C1E-6473882F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Pulsara</a:t>
            </a:r>
            <a:r>
              <a:rPr lang="en-US" dirty="0"/>
              <a:t> Tip Sheets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621DB-718C-4B5A-AE5B-6842D7648A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D66BF-0A47-4FEB-86B7-6D275E7A63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140A8-773A-4523-8ECA-0ED02CB81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4"/>
          <a:stretch/>
        </p:blipFill>
        <p:spPr>
          <a:xfrm>
            <a:off x="4594221" y="2607081"/>
            <a:ext cx="6176873" cy="1643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E91904-1642-4CC5-8C0D-63A7B03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" y="1809993"/>
            <a:ext cx="3183234" cy="42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3B08C6-F5E6-4F74-96BD-17BDE846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87" y="246888"/>
            <a:ext cx="10972800" cy="7815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Dr. Hakkarinen Agency Specifics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71EA0-6402-4481-AC30-28499107E7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9224" y="6356350"/>
            <a:ext cx="36576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874910-4326-4731-B0E9-0A0636B2906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8C28970A-FE03-67FF-FDF3-A96A14CD00E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86522639"/>
              </p:ext>
            </p:extLst>
          </p:nvPr>
        </p:nvGraphicFramePr>
        <p:xfrm>
          <a:off x="649224" y="1184796"/>
          <a:ext cx="10972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3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2D992-E6F9-47FE-A236-953676B518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283" y="188082"/>
            <a:ext cx="11133897" cy="2071024"/>
          </a:xfrm>
        </p:spPr>
        <p:txBody>
          <a:bodyPr/>
          <a:lstStyle/>
          <a:p>
            <a:pPr algn="l"/>
            <a:r>
              <a:rPr lang="en-US" sz="2800" dirty="0"/>
              <a:t>If you have any questions, comments, or concerns about your new guidelines, please let us know.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Thank you for doing your part to help our region be successful.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3056B-260A-40E2-9DCA-AEF3C279D7DE}"/>
              </a:ext>
            </a:extLst>
          </p:cNvPr>
          <p:cNvSpPr txBox="1"/>
          <p:nvPr/>
        </p:nvSpPr>
        <p:spPr>
          <a:xfrm>
            <a:off x="7164162" y="3035873"/>
            <a:ext cx="3822085" cy="2071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To Contact Us:</a:t>
            </a:r>
          </a:p>
          <a:p>
            <a:pPr algn="l"/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Maureen Bradley: </a:t>
            </a:r>
          </a:p>
          <a:p>
            <a:pPr algn="l"/>
            <a:r>
              <a:rPr lang="en-US" dirty="0">
                <a:solidFill>
                  <a:schemeClr val="accent1"/>
                </a:solidFill>
                <a:latin typeface="Franklin Gothic Book" panose="020B0503020102020204" pitchFamily="34" charset="0"/>
                <a:hlinkClick r:id="rId2"/>
              </a:rPr>
              <a:t>maureenbradley@centura.org</a:t>
            </a:r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l"/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Jessica Manzo:</a:t>
            </a:r>
          </a:p>
          <a:p>
            <a:pPr algn="l"/>
            <a:r>
              <a:rPr lang="en-US" dirty="0">
                <a:solidFill>
                  <a:schemeClr val="accent1"/>
                </a:solidFill>
                <a:latin typeface="Franklin Gothic Book" panose="020B0503020102020204" pitchFamily="34" charset="0"/>
                <a:hlinkClick r:id="rId3"/>
              </a:rPr>
              <a:t>jessicamanzo@centura.org</a:t>
            </a:r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l"/>
            <a:endParaRPr lang="en-US" dirty="0" err="1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Wow!! 300,000+ G2G points Congratulations to Michael Stills, and thank you  from all of us! - WikiTree G2G">
            <a:extLst>
              <a:ext uri="{FF2B5EF4-FFF2-40B4-BE49-F238E27FC236}">
                <a16:creationId xmlns:a16="http://schemas.microsoft.com/office/drawing/2014/main" id="{6A254021-A0F2-4AE3-AA16-F66FAF70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3" y="2831092"/>
            <a:ext cx="4658660" cy="24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86D52E-4215-454D-A25F-75B21D99BC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6656" y="1184797"/>
            <a:ext cx="3420891" cy="5029200"/>
          </a:xfrm>
        </p:spPr>
        <p:txBody>
          <a:bodyPr>
            <a:normAutofit/>
          </a:bodyPr>
          <a:lstStyle/>
          <a:p>
            <a:pPr marL="109220" marR="242570" indent="0">
              <a:spcBef>
                <a:spcPts val="434"/>
              </a:spcBef>
              <a:buNone/>
              <a:tabLst>
                <a:tab pos="282575" algn="l"/>
              </a:tabLst>
            </a:pPr>
            <a:r>
              <a:rPr lang="en-US" u="sng" dirty="0">
                <a:solidFill>
                  <a:srgbClr val="01A92D"/>
                </a:solidFill>
                <a:effectLst/>
              </a:rPr>
              <a:t>A003: Consent</a:t>
            </a:r>
          </a:p>
          <a:p>
            <a:pPr marL="281940" marR="242570" indent="-172720">
              <a:spcBef>
                <a:spcPts val="434"/>
              </a:spcBef>
              <a:buChar char="•"/>
              <a:tabLst>
                <a:tab pos="282575" algn="l"/>
              </a:tabLst>
            </a:pPr>
            <a:r>
              <a:rPr lang="en-US" dirty="0">
                <a:effectLst/>
              </a:rPr>
              <a:t>Added</a:t>
            </a:r>
            <a:r>
              <a:rPr lang="en-US" spc="-40" dirty="0">
                <a:effectLst/>
              </a:rPr>
              <a:t> </a:t>
            </a:r>
            <a:r>
              <a:rPr lang="en-US" dirty="0">
                <a:effectLst/>
              </a:rPr>
              <a:t>new</a:t>
            </a:r>
            <a:r>
              <a:rPr lang="en-US" spc="-35" dirty="0">
                <a:effectLst/>
              </a:rPr>
              <a:t> </a:t>
            </a:r>
            <a:r>
              <a:rPr lang="en-US" dirty="0">
                <a:effectLst/>
              </a:rPr>
              <a:t>statement</a:t>
            </a:r>
            <a:r>
              <a:rPr lang="en-US" spc="-35" dirty="0">
                <a:effectLst/>
              </a:rPr>
              <a:t> </a:t>
            </a:r>
            <a:r>
              <a:rPr lang="en-US" dirty="0">
                <a:effectLst/>
              </a:rPr>
              <a:t>in</a:t>
            </a:r>
            <a:r>
              <a:rPr lang="en-US" spc="-40" dirty="0">
                <a:effectLst/>
              </a:rPr>
              <a:t> </a:t>
            </a:r>
            <a:r>
              <a:rPr lang="en-US" dirty="0">
                <a:effectLst/>
              </a:rPr>
              <a:t>special</a:t>
            </a:r>
            <a:r>
              <a:rPr lang="en-US" spc="-45" dirty="0">
                <a:effectLst/>
              </a:rPr>
              <a:t> </a:t>
            </a:r>
            <a:r>
              <a:rPr lang="en-US" dirty="0">
                <a:effectLst/>
              </a:rPr>
              <a:t>considerations:</a:t>
            </a:r>
            <a:r>
              <a:rPr lang="en-US" spc="-35" dirty="0">
                <a:effectLst/>
              </a:rPr>
              <a:t> </a:t>
            </a:r>
            <a:r>
              <a:rPr lang="en-US" dirty="0">
                <a:effectLst/>
              </a:rPr>
              <a:t>A</a:t>
            </a:r>
            <a:r>
              <a:rPr lang="en-US" spc="-40" dirty="0">
                <a:effectLst/>
              </a:rPr>
              <a:t> </a:t>
            </a:r>
            <a:r>
              <a:rPr lang="en-US" dirty="0">
                <a:effectLst/>
              </a:rPr>
              <a:t>medical</a:t>
            </a:r>
            <a:r>
              <a:rPr lang="en-US" spc="-45" dirty="0">
                <a:effectLst/>
              </a:rPr>
              <a:t> </a:t>
            </a:r>
            <a:r>
              <a:rPr lang="en-US" dirty="0">
                <a:effectLst/>
              </a:rPr>
              <a:t>provider</a:t>
            </a:r>
            <a:r>
              <a:rPr lang="en-US" spc="-35" dirty="0">
                <a:effectLst/>
              </a:rPr>
              <a:t> </a:t>
            </a:r>
            <a:r>
              <a:rPr lang="en-US" dirty="0">
                <a:effectLst/>
              </a:rPr>
              <a:t>with</a:t>
            </a:r>
            <a:r>
              <a:rPr lang="en-US" spc="-40" dirty="0">
                <a:effectLst/>
              </a:rPr>
              <a:t> </a:t>
            </a:r>
            <a:r>
              <a:rPr lang="en-US" dirty="0">
                <a:effectLst/>
              </a:rPr>
              <a:t>no</a:t>
            </a:r>
            <a:r>
              <a:rPr lang="en-US" spc="-45" dirty="0">
                <a:effectLst/>
              </a:rPr>
              <a:t> </a:t>
            </a:r>
            <a:r>
              <a:rPr lang="en-US" dirty="0">
                <a:effectLst/>
              </a:rPr>
              <a:t>previously</a:t>
            </a:r>
            <a:r>
              <a:rPr lang="en-US" spc="-40" dirty="0">
                <a:effectLst/>
              </a:rPr>
              <a:t> </a:t>
            </a:r>
            <a:r>
              <a:rPr lang="en-US" dirty="0">
                <a:effectLst/>
              </a:rPr>
              <a:t>established</a:t>
            </a:r>
            <a:r>
              <a:rPr lang="en-US" spc="-40" dirty="0">
                <a:effectLst/>
              </a:rPr>
              <a:t> </a:t>
            </a:r>
            <a:r>
              <a:rPr lang="en-US" dirty="0">
                <a:effectLst/>
              </a:rPr>
              <a:t>professional</a:t>
            </a:r>
            <a:r>
              <a:rPr lang="en-US" spc="-45" dirty="0">
                <a:effectLst/>
              </a:rPr>
              <a:t> </a:t>
            </a:r>
            <a:r>
              <a:rPr lang="en-US" dirty="0">
                <a:effectLst/>
              </a:rPr>
              <a:t>relationship</a:t>
            </a:r>
            <a:r>
              <a:rPr lang="en-US" spc="-40" dirty="0">
                <a:effectLst/>
              </a:rPr>
              <a:t> </a:t>
            </a:r>
            <a:r>
              <a:rPr lang="en-US" dirty="0">
                <a:effectLst/>
              </a:rPr>
              <a:t>with</a:t>
            </a:r>
            <a:r>
              <a:rPr lang="en-US" spc="-40" dirty="0">
                <a:effectLst/>
              </a:rPr>
              <a:t> </a:t>
            </a:r>
            <a:r>
              <a:rPr lang="en-US" dirty="0">
                <a:effectLst/>
              </a:rPr>
              <a:t>the patient has no medical authority to direct care on scene.</a:t>
            </a:r>
            <a:r>
              <a:rPr lang="en-US" spc="200" dirty="0">
                <a:effectLst/>
              </a:rPr>
              <a:t> </a:t>
            </a:r>
          </a:p>
          <a:p>
            <a:pPr marL="281940" marR="242570" indent="-172720">
              <a:spcBef>
                <a:spcPts val="434"/>
              </a:spcBef>
              <a:buChar char="•"/>
              <a:tabLst>
                <a:tab pos="282575" algn="l"/>
              </a:tabLst>
            </a:pPr>
            <a:r>
              <a:rPr lang="en-US" dirty="0">
                <a:effectLst/>
              </a:rPr>
              <a:t>Contact your leadership or Medical Control through Pulsara if concerns arise.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796AF0-B96B-47FF-BBC2-24D56C88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46888"/>
            <a:ext cx="10972800" cy="7815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Section A: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B912E-F0F2-4CAE-AF16-90D93D3FB6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38895" y="1184797"/>
            <a:ext cx="3420891" cy="5029200"/>
          </a:xfrm>
        </p:spPr>
        <p:txBody>
          <a:bodyPr>
            <a:normAutofit/>
          </a:bodyPr>
          <a:lstStyle/>
          <a:p>
            <a:pPr marL="0" marR="66675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1A92D"/>
                </a:solidFill>
                <a:effectLst/>
              </a:rPr>
              <a:t>A007: Destination</a:t>
            </a:r>
          </a:p>
          <a:p>
            <a:pPr marL="19685" marR="66675">
              <a:spcBef>
                <a:spcPts val="100"/>
              </a:spcBef>
              <a:spcAft>
                <a:spcPts val="0"/>
              </a:spcAft>
            </a:pPr>
            <a:r>
              <a:rPr lang="en-US" dirty="0">
                <a:effectLst/>
              </a:rPr>
              <a:t>Grandview is now a </a:t>
            </a:r>
            <a:r>
              <a:rPr lang="en-US" b="1" dirty="0">
                <a:effectLst/>
              </a:rPr>
              <a:t>level 4</a:t>
            </a:r>
            <a:r>
              <a:rPr lang="en-US" dirty="0">
                <a:effectLst/>
              </a:rPr>
              <a:t> trauma center. Pikes Peak Regional Health and St. Thomas Moore have been added. </a:t>
            </a:r>
          </a:p>
          <a:p>
            <a:r>
              <a:rPr lang="en-US" dirty="0">
                <a:effectLst/>
              </a:rPr>
              <a:t>Further information on Pikes Peak Regional Health is in the Appendix. </a:t>
            </a:r>
            <a:endParaRPr lang="en-US" dirty="0"/>
          </a:p>
          <a:p>
            <a:pPr marL="109220" indent="0">
              <a:spcBef>
                <a:spcPts val="830"/>
              </a:spcBef>
              <a:buNone/>
              <a:tabLst>
                <a:tab pos="282575" algn="l"/>
              </a:tabLst>
            </a:pPr>
            <a:endParaRPr lang="en-US" dirty="0"/>
          </a:p>
          <a:p>
            <a:pPr marL="109220" indent="0">
              <a:spcBef>
                <a:spcPts val="830"/>
              </a:spcBef>
              <a:buNone/>
              <a:tabLst>
                <a:tab pos="282575" algn="l"/>
              </a:tabLst>
            </a:pPr>
            <a:r>
              <a:rPr lang="en-US" u="sng" dirty="0">
                <a:solidFill>
                  <a:srgbClr val="01A92D"/>
                </a:solidFill>
              </a:rPr>
              <a:t>A008: Death in the field</a:t>
            </a:r>
          </a:p>
          <a:p>
            <a:pPr marL="281940" indent="-172720">
              <a:spcBef>
                <a:spcPts val="830"/>
              </a:spcBef>
              <a:buChar char="•"/>
              <a:tabLst>
                <a:tab pos="282575" algn="l"/>
              </a:tabLst>
            </a:pPr>
            <a:r>
              <a:rPr lang="en-US" dirty="0"/>
              <a:t>TOR:</a:t>
            </a:r>
            <a:r>
              <a:rPr lang="en-US" spc="-100" dirty="0"/>
              <a:t> </a:t>
            </a:r>
            <a:r>
              <a:rPr lang="en-US" spc="-10" dirty="0"/>
              <a:t>Trauma</a:t>
            </a:r>
            <a:endParaRPr lang="en-US" dirty="0"/>
          </a:p>
          <a:p>
            <a:pPr marL="452755" lvl="1" indent="-171450">
              <a:spcBef>
                <a:spcPts val="100"/>
              </a:spcBef>
              <a:buSzPct val="94736"/>
              <a:buChar char="•"/>
              <a:tabLst>
                <a:tab pos="453390" algn="l"/>
              </a:tabLst>
            </a:pPr>
            <a:r>
              <a:rPr lang="en-US" sz="1800" spc="-10" dirty="0"/>
              <a:t>Resuscitation</a:t>
            </a:r>
            <a:r>
              <a:rPr lang="en-US" sz="1800" spc="-40" dirty="0"/>
              <a:t> </a:t>
            </a:r>
            <a:r>
              <a:rPr lang="en-US" sz="1800" dirty="0"/>
              <a:t>is</a:t>
            </a:r>
            <a:r>
              <a:rPr lang="en-US" sz="1800" spc="-65" dirty="0"/>
              <a:t> </a:t>
            </a:r>
            <a:r>
              <a:rPr lang="en-US" sz="1800" dirty="0"/>
              <a:t>considered</a:t>
            </a:r>
            <a:r>
              <a:rPr lang="en-US" sz="1800" spc="-30" dirty="0"/>
              <a:t> </a:t>
            </a:r>
            <a:r>
              <a:rPr lang="en-US" sz="1800" dirty="0"/>
              <a:t>futile</a:t>
            </a:r>
            <a:r>
              <a:rPr lang="en-US" sz="1800" spc="-55" dirty="0"/>
              <a:t> </a:t>
            </a:r>
            <a:r>
              <a:rPr lang="en-US" sz="1800" dirty="0"/>
              <a:t>after</a:t>
            </a:r>
            <a:r>
              <a:rPr lang="en-US" sz="1800" spc="-45" dirty="0"/>
              <a:t> </a:t>
            </a:r>
            <a:r>
              <a:rPr lang="en-US" sz="1800" dirty="0"/>
              <a:t>10</a:t>
            </a:r>
            <a:r>
              <a:rPr lang="en-US" sz="1800" spc="-60" dirty="0"/>
              <a:t> </a:t>
            </a:r>
            <a:r>
              <a:rPr lang="en-US" sz="1800" spc="-10" dirty="0"/>
              <a:t>minutes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5 Colorado Flag Medic Sticker Nurse Sticker EMT Sticker - Etsy">
            <a:extLst>
              <a:ext uri="{FF2B5EF4-FFF2-40B4-BE49-F238E27FC236}">
                <a16:creationId xmlns:a16="http://schemas.microsoft.com/office/drawing/2014/main" id="{929B2371-696D-4995-866C-66DCBE5CE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r="17888"/>
          <a:stretch/>
        </p:blipFill>
        <p:spPr bwMode="auto">
          <a:xfrm>
            <a:off x="8201133" y="1188720"/>
            <a:ext cx="3420891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62" name="Footer Placeholder 5">
            <a:extLst>
              <a:ext uri="{FF2B5EF4-FFF2-40B4-BE49-F238E27FC236}">
                <a16:creationId xmlns:a16="http://schemas.microsoft.com/office/drawing/2014/main" id="{B1E39D2F-5803-49A5-04BE-FF5960B84B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59934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Click to insert Footnote/Source</a:t>
            </a:r>
          </a:p>
        </p:txBody>
      </p:sp>
      <p:sp>
        <p:nvSpPr>
          <p:cNvPr id="2063" name="Slide Number Placeholder 6">
            <a:extLst>
              <a:ext uri="{FF2B5EF4-FFF2-40B4-BE49-F238E27FC236}">
                <a16:creationId xmlns:a16="http://schemas.microsoft.com/office/drawing/2014/main" id="{35A844B3-5F0B-BC6E-52DD-AA27CB4C47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49224" y="6356350"/>
            <a:ext cx="36576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1874910-4326-4731-B0E9-0A0636B2906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35B66-5DA8-47C8-8A62-EF69BD8F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288128"/>
            <a:ext cx="5120640" cy="7815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Section A: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41FE6A-1291-4D29-BE41-954C85356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184797"/>
            <a:ext cx="5549332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>
                <a:solidFill>
                  <a:srgbClr val="01A92D"/>
                </a:solidFill>
                <a:effectLst/>
              </a:rPr>
              <a:t>A009: Mandatory Reporting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Adult Protective Services contact info added.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highlight>
                  <a:srgbClr val="FFFF00"/>
                </a:highlight>
              </a:rPr>
              <a:t>Scan this QR code to view requirements and learn more about mandatory reporting!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Medical Provider on Scene signature form removed.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</a:rPr>
              <a:t>(Related to A003)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u="sng" dirty="0">
                <a:solidFill>
                  <a:srgbClr val="01A92D"/>
                </a:solidFill>
              </a:rPr>
              <a:t>A010: Waivers</a:t>
            </a:r>
            <a:r>
              <a:rPr lang="en-US" dirty="0">
                <a:solidFill>
                  <a:srgbClr val="00D200"/>
                </a:solidFill>
              </a:rPr>
              <a:t>	</a:t>
            </a:r>
          </a:p>
          <a:p>
            <a:pPr marL="0" marR="66675">
              <a:lnSpc>
                <a:spcPct val="900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dirty="0">
                <a:effectLst/>
              </a:rPr>
              <a:t>Waivers are separated between medical directors. </a:t>
            </a:r>
          </a:p>
          <a:p>
            <a:pPr marL="396875" marR="66675" lvl="2">
              <a:lnSpc>
                <a:spcPct val="90000"/>
              </a:lnSpc>
              <a:spcBef>
                <a:spcPts val="145"/>
              </a:spcBef>
            </a:pPr>
            <a:r>
              <a:rPr lang="en-US" b="1" dirty="0">
                <a:effectLst/>
              </a:rPr>
              <a:t>TXA only for EPCSAR and NETCO until next Waiver cycle. 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When additional waivers are obtained, there will be notification and training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DBD69CC9-90F7-428C-AB49-A7ADBB283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52" y="379476"/>
            <a:ext cx="6099048" cy="6099048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411F2-B9BE-4E96-80D0-8AF38A2E49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59934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Click to insert Footnote/Source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C1D0B-C122-4D6D-8444-38AE3E1119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9224" y="6356350"/>
            <a:ext cx="36576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874910-4326-4731-B0E9-0A0636B2906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86D52E-4215-454D-A25F-75B21D99BC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518" y="1184797"/>
            <a:ext cx="3721029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B001: Airway</a:t>
            </a:r>
          </a:p>
          <a:p>
            <a:pPr marL="407670" indent="-285750">
              <a:spcBef>
                <a:spcPts val="215"/>
              </a:spcBef>
              <a:tabLst>
                <a:tab pos="306070" algn="l"/>
              </a:tabLst>
            </a:pPr>
            <a:r>
              <a:rPr lang="en-US" sz="1600" spc="-10" dirty="0">
                <a:solidFill>
                  <a:srgbClr val="002060"/>
                </a:solidFill>
              </a:rPr>
              <a:t>Cricothyrotomy</a:t>
            </a:r>
            <a:endParaRPr lang="en-US" sz="1600" dirty="0">
              <a:solidFill>
                <a:srgbClr val="002060"/>
              </a:solidFill>
            </a:endParaRPr>
          </a:p>
          <a:p>
            <a:pPr marL="476250" lvl="1" indent="-171450">
              <a:spcBef>
                <a:spcPts val="459"/>
              </a:spcBef>
              <a:tabLst>
                <a:tab pos="488315" algn="l"/>
                <a:tab pos="488950" algn="l"/>
              </a:tabLst>
            </a:pP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en-US" sz="1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range:</a:t>
            </a:r>
            <a:r>
              <a:rPr lang="en-US" sz="1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</a:t>
            </a:r>
            <a:r>
              <a:rPr lang="en-US" sz="1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sz="1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minutes of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oxygenation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1" indent="-171450">
              <a:spcBef>
                <a:spcPts val="455"/>
              </a:spcBef>
              <a:tabLst>
                <a:tab pos="488315" algn="l"/>
                <a:tab pos="488950" algn="l"/>
              </a:tabLst>
            </a:pP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in Asthma patients if other resources are exhausted</a:t>
            </a:r>
          </a:p>
          <a:p>
            <a:pPr marL="304800" lvl="1" indent="0">
              <a:spcBef>
                <a:spcPts val="455"/>
              </a:spcBef>
              <a:buNone/>
              <a:tabLst>
                <a:tab pos="488315" algn="l"/>
                <a:tab pos="488950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Needle</a:t>
            </a:r>
            <a:r>
              <a:rPr lang="en-US" sz="1600" spc="-50" dirty="0">
                <a:solidFill>
                  <a:srgbClr val="002060"/>
                </a:solidFill>
              </a:rPr>
              <a:t> </a:t>
            </a:r>
            <a:r>
              <a:rPr lang="en-US" sz="1600" spc="-10" dirty="0">
                <a:solidFill>
                  <a:srgbClr val="002060"/>
                </a:solidFill>
              </a:rPr>
              <a:t>Decompression</a:t>
            </a:r>
            <a:endParaRPr lang="en-US" sz="1600" dirty="0">
              <a:solidFill>
                <a:srgbClr val="002060"/>
              </a:solidFill>
            </a:endParaRPr>
          </a:p>
          <a:p>
            <a:pPr marL="476885" marR="139700" lvl="1" indent="-171450">
              <a:lnSpc>
                <a:spcPts val="1300"/>
              </a:lnSpc>
              <a:spcBef>
                <a:spcPts val="620"/>
              </a:spcBef>
              <a:tabLst>
                <a:tab pos="488315" algn="l"/>
                <a:tab pos="488950" algn="l"/>
              </a:tabLst>
            </a:pP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en-US" sz="1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  <a:r>
              <a:rPr lang="en-US" sz="1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depth</a:t>
            </a:r>
            <a:r>
              <a:rPr lang="en-US" sz="1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1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insertion</a:t>
            </a:r>
            <a:r>
              <a:rPr lang="en-US" sz="1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pediatrics: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</a:t>
            </a:r>
            <a:r>
              <a:rPr lang="en-US" sz="1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  <a:r>
              <a:rPr lang="en-US" sz="1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inch</a:t>
            </a:r>
            <a:r>
              <a:rPr lang="en-US" sz="1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14-</a:t>
            </a:r>
            <a:r>
              <a:rPr lang="en-US" sz="1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16-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gauge</a:t>
            </a:r>
            <a:r>
              <a:rPr lang="en-US" sz="1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catheter</a:t>
            </a:r>
            <a:endParaRPr lang="en-US" u="sng" dirty="0"/>
          </a:p>
          <a:p>
            <a:pPr marL="0" indent="0">
              <a:buNone/>
            </a:pPr>
            <a:endParaRPr lang="en-US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796AF0-B96B-47FF-BBC2-24D56C88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B912E-F0F2-4CAE-AF16-90D93D3FB6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38895" y="1184797"/>
            <a:ext cx="7753105" cy="5029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585"/>
              </a:spcBef>
              <a:buNone/>
            </a:pPr>
            <a:r>
              <a:rPr lang="en-US" u="sng" spc="-50" dirty="0">
                <a:solidFill>
                  <a:srgbClr val="01A92D"/>
                </a:solidFill>
              </a:rPr>
              <a:t>B003:</a:t>
            </a:r>
            <a:r>
              <a:rPr lang="en-US" u="sng" spc="-65" dirty="0">
                <a:solidFill>
                  <a:srgbClr val="01A92D"/>
                </a:solidFill>
              </a:rPr>
              <a:t> </a:t>
            </a:r>
            <a:r>
              <a:rPr lang="en-US" u="sng" dirty="0">
                <a:solidFill>
                  <a:srgbClr val="01A92D"/>
                </a:solidFill>
              </a:rPr>
              <a:t>Cardiac</a:t>
            </a:r>
            <a:r>
              <a:rPr lang="en-US" u="sng" spc="-75" dirty="0">
                <a:solidFill>
                  <a:srgbClr val="01A92D"/>
                </a:solidFill>
              </a:rPr>
              <a:t> </a:t>
            </a:r>
            <a:r>
              <a:rPr lang="en-US" u="sng" dirty="0">
                <a:solidFill>
                  <a:srgbClr val="01A92D"/>
                </a:solidFill>
              </a:rPr>
              <a:t>Related</a:t>
            </a:r>
            <a:r>
              <a:rPr lang="en-US" u="sng" spc="-50" dirty="0">
                <a:solidFill>
                  <a:srgbClr val="01A92D"/>
                </a:solidFill>
              </a:rPr>
              <a:t> </a:t>
            </a:r>
            <a:r>
              <a:rPr lang="en-US" u="sng" spc="-10" dirty="0">
                <a:solidFill>
                  <a:srgbClr val="01A92D"/>
                </a:solidFill>
              </a:rPr>
              <a:t>Procedures</a:t>
            </a:r>
          </a:p>
          <a:p>
            <a:pPr marL="407035" indent="-285750">
              <a:spcBef>
                <a:spcPts val="215"/>
              </a:spcBef>
              <a:tabLst>
                <a:tab pos="305435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Cardiac</a:t>
            </a:r>
            <a:r>
              <a:rPr lang="en-US" sz="1400" spc="-90" dirty="0">
                <a:solidFill>
                  <a:srgbClr val="002060"/>
                </a:solidFill>
              </a:rPr>
              <a:t> </a:t>
            </a:r>
            <a:r>
              <a:rPr lang="en-US" sz="1400" spc="-10" dirty="0">
                <a:solidFill>
                  <a:srgbClr val="002060"/>
                </a:solidFill>
              </a:rPr>
              <a:t>monitoring</a:t>
            </a:r>
            <a:endParaRPr lang="en-US" sz="1400" dirty="0">
              <a:solidFill>
                <a:srgbClr val="002060"/>
              </a:solidFill>
            </a:endParaRPr>
          </a:p>
          <a:p>
            <a:pPr marL="475615" lvl="1" indent="-171450">
              <a:spcBef>
                <a:spcPts val="475"/>
              </a:spcBef>
              <a:tabLst>
                <a:tab pos="487680" algn="l"/>
                <a:tab pos="488315" algn="l"/>
              </a:tabLst>
            </a:pP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Indications: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en-US" sz="1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seizure</a:t>
            </a:r>
            <a:r>
              <a:rPr lang="en-US" sz="1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</a:t>
            </a:r>
            <a:r>
              <a:rPr lang="en-US" sz="1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resolved</a:t>
            </a:r>
            <a:r>
              <a:rPr lang="en-US" sz="1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unexplained event</a:t>
            </a:r>
            <a:r>
              <a:rPr lang="en-US" sz="1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(BRUE)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7035" indent="-285750">
              <a:spcBef>
                <a:spcPts val="390"/>
              </a:spcBef>
              <a:tabLst>
                <a:tab pos="305435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Vagal</a:t>
            </a:r>
            <a:r>
              <a:rPr lang="en-US" sz="1400" spc="-85" dirty="0">
                <a:solidFill>
                  <a:srgbClr val="002060"/>
                </a:solidFill>
              </a:rPr>
              <a:t> </a:t>
            </a:r>
            <a:r>
              <a:rPr lang="en-US" sz="1400" spc="-10" dirty="0">
                <a:solidFill>
                  <a:srgbClr val="002060"/>
                </a:solidFill>
              </a:rPr>
              <a:t>Maneuvers</a:t>
            </a:r>
            <a:endParaRPr lang="en-US" sz="1400" dirty="0">
              <a:solidFill>
                <a:srgbClr val="002060"/>
              </a:solidFill>
            </a:endParaRPr>
          </a:p>
          <a:p>
            <a:pPr marL="475615" lvl="1" indent="-171450">
              <a:spcBef>
                <a:spcPts val="470"/>
              </a:spcBef>
              <a:tabLst>
                <a:tab pos="487680" algn="l"/>
                <a:tab pos="488315" algn="l"/>
              </a:tabLst>
            </a:pPr>
            <a:r>
              <a:rPr lang="en-US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en-US" sz="1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58495" lvl="2" indent="-171450">
              <a:lnSpc>
                <a:spcPts val="1370"/>
              </a:lnSpc>
              <a:spcBef>
                <a:spcPts val="459"/>
              </a:spcBef>
              <a:tabLst>
                <a:tab pos="670560" algn="l"/>
                <a:tab pos="671195" algn="l"/>
              </a:tabLst>
            </a:pP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en-US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</a:t>
            </a:r>
            <a:r>
              <a:rPr lang="en-US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pediatrics</a:t>
            </a:r>
            <a:r>
              <a:rPr lang="en-US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 of</a:t>
            </a:r>
            <a:r>
              <a:rPr lang="en-US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US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water</a:t>
            </a:r>
            <a:r>
              <a:rPr lang="en-US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(easily</a:t>
            </a:r>
            <a:r>
              <a:rPr lang="en-US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moldable) can</a:t>
            </a:r>
            <a:r>
              <a:rPr lang="en-US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pc="-25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en-US" spc="-15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pc="-1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pc="-5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face”.</a:t>
            </a:r>
            <a:endParaRPr lang="en-US" u="sng" dirty="0">
              <a:solidFill>
                <a:srgbClr val="01A92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590"/>
              </a:spcBef>
              <a:buNone/>
            </a:pPr>
            <a:r>
              <a:rPr lang="en-US" u="sng" dirty="0">
                <a:solidFill>
                  <a:srgbClr val="01A92D"/>
                </a:solidFill>
              </a:rPr>
              <a:t>B004:</a:t>
            </a:r>
            <a:r>
              <a:rPr lang="en-US" u="sng" spc="-40" dirty="0">
                <a:solidFill>
                  <a:srgbClr val="01A92D"/>
                </a:solidFill>
              </a:rPr>
              <a:t> Law Enforcement Blood Draw</a:t>
            </a:r>
          </a:p>
          <a:p>
            <a:pPr>
              <a:spcBef>
                <a:spcPts val="1590"/>
              </a:spcBef>
            </a:pPr>
            <a:r>
              <a:rPr lang="en-US" spc="-40" dirty="0">
                <a:latin typeface="Calibri" panose="020F0502020204030204" pitchFamily="34" charset="0"/>
                <a:cs typeface="Calibri" panose="020F0502020204030204" pitchFamily="34" charset="0"/>
              </a:rPr>
              <a:t>Added for agencies who have a policy and wish to provide the service.</a:t>
            </a:r>
            <a:endParaRPr lang="en-US" u="sng" dirty="0">
              <a:solidFill>
                <a:srgbClr val="01A92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590"/>
              </a:spcBef>
              <a:buNone/>
            </a:pPr>
            <a:r>
              <a:rPr lang="en-US" sz="2000" u="sng" dirty="0">
                <a:solidFill>
                  <a:srgbClr val="01A92D"/>
                </a:solidFill>
                <a:highlight>
                  <a:srgbClr val="FFFF00"/>
                </a:highlight>
              </a:rPr>
              <a:t>B006: Monitoring Devices</a:t>
            </a:r>
          </a:p>
          <a:p>
            <a:pPr>
              <a:spcBef>
                <a:spcPts val="1590"/>
              </a:spcBef>
            </a:pP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EtCO2 is indicated: </a:t>
            </a:r>
            <a:r>
              <a:rPr lang="en-US" sz="2000" b="1" dirty="0">
                <a:solidFill>
                  <a:srgbClr val="01A92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Any</a:t>
            </a: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patient receiving narcotics or benzodiazepines. This will be carefully monitored in QA/QI </a:t>
            </a:r>
            <a:endParaRPr lang="en-US" sz="2000" u="sng" dirty="0">
              <a:highlight>
                <a:srgbClr val="FFFF00"/>
              </a:highlight>
            </a:endParaRPr>
          </a:p>
          <a:p>
            <a:pPr marL="121285" indent="0">
              <a:lnSpc>
                <a:spcPct val="100000"/>
              </a:lnSpc>
              <a:spcBef>
                <a:spcPts val="215"/>
              </a:spcBef>
              <a:buNone/>
              <a:tabLst>
                <a:tab pos="305435" algn="l"/>
              </a:tabLst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VentFlo ETCO2/O2 Cannula with Reflective Connector and Scoop - Mainline  Medical">
            <a:extLst>
              <a:ext uri="{FF2B5EF4-FFF2-40B4-BE49-F238E27FC236}">
                <a16:creationId xmlns:a16="http://schemas.microsoft.com/office/drawing/2014/main" id="{ECAD4671-601A-44C4-905E-503CB08A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82" y="4375672"/>
            <a:ext cx="2476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19E4-755F-4F07-A4F8-7C1BA1B4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5C208-4D57-41EC-814E-CF5FB904BA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9224" y="1184797"/>
            <a:ext cx="6051379" cy="50292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u="sng" dirty="0">
                <a:solidFill>
                  <a:srgbClr val="01A92D"/>
                </a:solidFill>
              </a:rPr>
              <a:t>B009:</a:t>
            </a:r>
            <a:r>
              <a:rPr lang="en-US" u="sng" spc="-75" dirty="0">
                <a:solidFill>
                  <a:srgbClr val="01A92D"/>
                </a:solidFill>
              </a:rPr>
              <a:t> </a:t>
            </a:r>
            <a:r>
              <a:rPr lang="en-US" u="sng" dirty="0">
                <a:solidFill>
                  <a:srgbClr val="01A92D"/>
                </a:solidFill>
              </a:rPr>
              <a:t>Vascular</a:t>
            </a:r>
            <a:r>
              <a:rPr lang="en-US" u="sng" spc="-55" dirty="0">
                <a:solidFill>
                  <a:srgbClr val="01A92D"/>
                </a:solidFill>
              </a:rPr>
              <a:t> </a:t>
            </a:r>
            <a:r>
              <a:rPr lang="en-US" u="sng" spc="-10" dirty="0">
                <a:solidFill>
                  <a:srgbClr val="01A92D"/>
                </a:solidFill>
              </a:rPr>
              <a:t>Access: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PICC lines are NOT allowed to be accessed in the field. </a:t>
            </a:r>
            <a:endParaRPr lang="en-US" sz="1800" u="sng" spc="-10" dirty="0"/>
          </a:p>
          <a:p>
            <a:pPr marL="304800" indent="-183515">
              <a:lnSpc>
                <a:spcPct val="100000"/>
              </a:lnSpc>
              <a:spcBef>
                <a:spcPts val="210"/>
              </a:spcBef>
              <a:buFont typeface="Calibri"/>
              <a:buChar char="◦"/>
              <a:tabLst>
                <a:tab pos="305435" algn="l"/>
              </a:tabLst>
            </a:pPr>
            <a:r>
              <a:rPr lang="en-US" sz="1800" dirty="0"/>
              <a:t>Added</a:t>
            </a:r>
            <a:r>
              <a:rPr lang="en-US" sz="1800" spc="-45" dirty="0"/>
              <a:t> </a:t>
            </a:r>
            <a:r>
              <a:rPr lang="en-US" sz="1800" dirty="0"/>
              <a:t>distal</a:t>
            </a:r>
            <a:r>
              <a:rPr lang="en-US" sz="1800" spc="-65" dirty="0"/>
              <a:t> </a:t>
            </a:r>
            <a:r>
              <a:rPr lang="en-US" sz="1800" dirty="0"/>
              <a:t>femur</a:t>
            </a:r>
            <a:r>
              <a:rPr lang="en-US" sz="1800" spc="-45" dirty="0"/>
              <a:t> </a:t>
            </a:r>
            <a:r>
              <a:rPr lang="en-US" sz="1800" dirty="0"/>
              <a:t>to</a:t>
            </a:r>
            <a:r>
              <a:rPr lang="en-US" sz="1800" spc="-45" dirty="0"/>
              <a:t> </a:t>
            </a:r>
            <a:r>
              <a:rPr lang="en-US" sz="1800" dirty="0"/>
              <a:t>IO</a:t>
            </a:r>
            <a:r>
              <a:rPr lang="en-US" sz="1800" spc="-50" dirty="0"/>
              <a:t> </a:t>
            </a:r>
            <a:r>
              <a:rPr lang="en-US" sz="1800" spc="-10" dirty="0"/>
              <a:t>approved</a:t>
            </a:r>
            <a:r>
              <a:rPr lang="en-US" sz="1800" spc="-35" dirty="0"/>
              <a:t> </a:t>
            </a:r>
            <a:r>
              <a:rPr lang="en-US" sz="1800" spc="-10" dirty="0"/>
              <a:t>sites.</a:t>
            </a:r>
          </a:p>
          <a:p>
            <a:pPr marL="304800" indent="-183515">
              <a:lnSpc>
                <a:spcPct val="100000"/>
              </a:lnSpc>
              <a:spcBef>
                <a:spcPts val="210"/>
              </a:spcBef>
              <a:buFont typeface="Calibri"/>
              <a:buChar char="◦"/>
              <a:tabLst>
                <a:tab pos="305435" algn="l"/>
              </a:tabLst>
            </a:pPr>
            <a:r>
              <a:rPr lang="en-US" sz="1800" spc="-10" dirty="0">
                <a:solidFill>
                  <a:srgbClr val="01A92D"/>
                </a:solidFill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</a:rPr>
              <a:t>Scan the QR code for distal femur infographic</a:t>
            </a:r>
          </a:p>
          <a:p>
            <a:pPr marL="121285" indent="0">
              <a:lnSpc>
                <a:spcPct val="100000"/>
              </a:lnSpc>
              <a:spcBef>
                <a:spcPts val="210"/>
              </a:spcBef>
              <a:buNone/>
              <a:tabLst>
                <a:tab pos="305435" algn="l"/>
              </a:tabLst>
            </a:pPr>
            <a:endParaRPr lang="en-US" sz="1800" u="sng" spc="-10" dirty="0">
              <a:solidFill>
                <a:srgbClr val="01A92D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121285" indent="0">
              <a:lnSpc>
                <a:spcPct val="100000"/>
              </a:lnSpc>
              <a:spcBef>
                <a:spcPts val="210"/>
              </a:spcBef>
              <a:buNone/>
              <a:tabLst>
                <a:tab pos="305435" algn="l"/>
              </a:tabLst>
            </a:pPr>
            <a:r>
              <a:rPr lang="en-US" u="sng" dirty="0">
                <a:solidFill>
                  <a:srgbClr val="01A92D"/>
                </a:solidFill>
                <a:effectLst/>
                <a:latin typeface="+mn-lt"/>
                <a:ea typeface="Calibri" panose="020F0502020204030204" pitchFamily="34" charset="0"/>
              </a:rPr>
              <a:t>B008:Nausea/Vomiting: </a:t>
            </a:r>
          </a:p>
          <a:p>
            <a:pPr marL="407035" indent="-285750">
              <a:spcBef>
                <a:spcPts val="210"/>
              </a:spcBef>
              <a:tabLst>
                <a:tab pos="30543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Haldol added for Gastrointestinal/Cyclical Vomiting. 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u="sng" spc="-10" dirty="0">
                <a:solidFill>
                  <a:srgbClr val="01A92D"/>
                </a:solidFill>
              </a:rPr>
              <a:t>B011:</a:t>
            </a:r>
            <a:r>
              <a:rPr lang="en-US" u="sng" spc="-75" dirty="0">
                <a:solidFill>
                  <a:srgbClr val="01A92D"/>
                </a:solidFill>
              </a:rPr>
              <a:t> </a:t>
            </a:r>
            <a:r>
              <a:rPr lang="en-US" u="sng" dirty="0">
                <a:solidFill>
                  <a:srgbClr val="01A92D"/>
                </a:solidFill>
              </a:rPr>
              <a:t>Miscellaneous</a:t>
            </a:r>
            <a:r>
              <a:rPr lang="en-US" u="sng" spc="-40" dirty="0">
                <a:solidFill>
                  <a:srgbClr val="01A92D"/>
                </a:solidFill>
              </a:rPr>
              <a:t> </a:t>
            </a:r>
            <a:r>
              <a:rPr lang="en-US" u="sng" spc="-10" dirty="0">
                <a:solidFill>
                  <a:srgbClr val="01A92D"/>
                </a:solidFill>
              </a:rPr>
              <a:t>Procedures:</a:t>
            </a:r>
          </a:p>
          <a:p>
            <a:pPr marL="407035" indent="-285750">
              <a:lnSpc>
                <a:spcPct val="100000"/>
              </a:lnSpc>
              <a:spcBef>
                <a:spcPts val="215"/>
              </a:spcBef>
              <a:tabLst>
                <a:tab pos="305435" algn="l"/>
              </a:tabLst>
            </a:pPr>
            <a:r>
              <a:rPr lang="en-US" sz="1800" dirty="0"/>
              <a:t>Gastric</a:t>
            </a:r>
            <a:r>
              <a:rPr lang="en-US" sz="1800" spc="-50" dirty="0"/>
              <a:t> </a:t>
            </a:r>
            <a:r>
              <a:rPr lang="en-US" sz="1800" spc="-20" dirty="0"/>
              <a:t>Tube</a:t>
            </a:r>
            <a:r>
              <a:rPr lang="en-US" sz="1800" spc="-45" dirty="0"/>
              <a:t> </a:t>
            </a:r>
            <a:r>
              <a:rPr lang="en-US" sz="1800" dirty="0"/>
              <a:t>Insertion</a:t>
            </a:r>
            <a:r>
              <a:rPr lang="en-US" sz="1800" spc="-50" dirty="0"/>
              <a:t> </a:t>
            </a:r>
            <a:r>
              <a:rPr lang="en-US" sz="1800" dirty="0"/>
              <a:t>(Oral):</a:t>
            </a:r>
            <a:r>
              <a:rPr lang="en-US" sz="1800" spc="-30" dirty="0"/>
              <a:t> </a:t>
            </a:r>
            <a:r>
              <a:rPr lang="en-US" sz="1800" dirty="0"/>
              <a:t>EMT</a:t>
            </a:r>
            <a:r>
              <a:rPr lang="en-US" sz="1800" spc="-50" dirty="0"/>
              <a:t> </a:t>
            </a:r>
            <a:r>
              <a:rPr lang="en-US" sz="1800" spc="-10" dirty="0"/>
              <a:t>approved once waiver is approved.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340"/>
              </a:spcBef>
              <a:buNone/>
            </a:pPr>
            <a:r>
              <a:rPr lang="en-US" u="sng" dirty="0">
                <a:solidFill>
                  <a:srgbClr val="01A92D"/>
                </a:solidFill>
              </a:rPr>
              <a:t>B010:</a:t>
            </a:r>
            <a:r>
              <a:rPr lang="en-US" u="sng" spc="-40" dirty="0">
                <a:solidFill>
                  <a:srgbClr val="01A92D"/>
                </a:solidFill>
              </a:rPr>
              <a:t> </a:t>
            </a:r>
            <a:r>
              <a:rPr lang="en-US" u="sng" spc="-25" dirty="0">
                <a:solidFill>
                  <a:srgbClr val="01A92D"/>
                </a:solidFill>
              </a:rPr>
              <a:t>Spinal Motion Restriction:</a:t>
            </a:r>
          </a:p>
          <a:p>
            <a:pPr marL="407035" indent="-285750">
              <a:lnSpc>
                <a:spcPct val="100000"/>
              </a:lnSpc>
              <a:spcBef>
                <a:spcPts val="215"/>
              </a:spcBef>
              <a:tabLst>
                <a:tab pos="305435" algn="l"/>
              </a:tabLst>
            </a:pPr>
            <a:r>
              <a:rPr lang="en-US" sz="1800" dirty="0"/>
              <a:t>Last</a:t>
            </a:r>
            <a:r>
              <a:rPr lang="en-US" sz="1800" spc="-45" dirty="0"/>
              <a:t> </a:t>
            </a:r>
            <a:r>
              <a:rPr lang="en-US" sz="1800" dirty="0"/>
              <a:t>box:</a:t>
            </a:r>
            <a:r>
              <a:rPr lang="en-US" sz="1800" spc="-30" dirty="0"/>
              <a:t> </a:t>
            </a:r>
            <a:r>
              <a:rPr lang="en-US" sz="1800" dirty="0"/>
              <a:t>Added</a:t>
            </a:r>
            <a:r>
              <a:rPr lang="en-US" sz="1800" spc="-45" dirty="0"/>
              <a:t> </a:t>
            </a:r>
            <a:r>
              <a:rPr lang="en-US" sz="1800" dirty="0"/>
              <a:t>document</a:t>
            </a:r>
            <a:r>
              <a:rPr lang="en-US" sz="1800" spc="-35" dirty="0"/>
              <a:t> </a:t>
            </a:r>
            <a:r>
              <a:rPr lang="en-US" sz="1800" dirty="0"/>
              <a:t>cervical</a:t>
            </a:r>
            <a:r>
              <a:rPr lang="en-US" sz="1800" spc="-30" dirty="0"/>
              <a:t> </a:t>
            </a:r>
            <a:r>
              <a:rPr lang="en-US" sz="1800" spc="-10" dirty="0"/>
              <a:t>clearance.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8C211-793D-4F1E-825E-FC3B4CC59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A749C-6581-48B3-B466-E6C387DD21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2D36D2E-CA86-42EC-8EC2-4493E9D83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70" y="2141954"/>
            <a:ext cx="2574092" cy="25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AA9A0-3541-4828-B7C5-854608C016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06582" y="273782"/>
            <a:ext cx="6074347" cy="27663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590"/>
              </a:spcBef>
              <a:buNone/>
            </a:pPr>
            <a:r>
              <a:rPr lang="en-US" u="sng" dirty="0">
                <a:solidFill>
                  <a:srgbClr val="01A92D"/>
                </a:solidFill>
              </a:rPr>
              <a:t>B009 Pain</a:t>
            </a:r>
            <a:r>
              <a:rPr lang="en-US" u="sng" spc="-5" dirty="0">
                <a:solidFill>
                  <a:srgbClr val="01A92D"/>
                </a:solidFill>
              </a:rPr>
              <a:t> </a:t>
            </a:r>
            <a:r>
              <a:rPr lang="en-US" u="sng" spc="-10" dirty="0">
                <a:solidFill>
                  <a:srgbClr val="01A92D"/>
                </a:solidFill>
              </a:rPr>
              <a:t>Management:</a:t>
            </a:r>
          </a:p>
          <a:p>
            <a:pPr marL="407670" indent="-285750">
              <a:lnSpc>
                <a:spcPct val="100000"/>
              </a:lnSpc>
              <a:spcBef>
                <a:spcPts val="215"/>
              </a:spcBef>
              <a:tabLst>
                <a:tab pos="306070" algn="l"/>
              </a:tabLst>
            </a:pPr>
            <a:r>
              <a:rPr lang="en-US" sz="1600" dirty="0"/>
              <a:t>Added</a:t>
            </a:r>
            <a:r>
              <a:rPr lang="en-US" sz="1600" spc="-65" dirty="0"/>
              <a:t> </a:t>
            </a:r>
            <a:r>
              <a:rPr lang="en-US" sz="1600" spc="-10" dirty="0"/>
              <a:t>ketorolac</a:t>
            </a:r>
            <a:r>
              <a:rPr lang="en-US" sz="1600" spc="-40" dirty="0"/>
              <a:t> </a:t>
            </a:r>
            <a:r>
              <a:rPr lang="en-US" sz="1600" spc="-10" dirty="0"/>
              <a:t>(Toradol)</a:t>
            </a:r>
            <a:r>
              <a:rPr lang="en-US" sz="1400" spc="-30" dirty="0">
                <a:solidFill>
                  <a:srgbClr val="404040"/>
                </a:solidFill>
                <a:latin typeface="Franklin Gothic Book"/>
                <a:cs typeface="Franklin Gothic Book"/>
              </a:rPr>
              <a:t>	</a:t>
            </a:r>
          </a:p>
          <a:p>
            <a:pPr marL="636270" lvl="1" indent="-285750">
              <a:spcBef>
                <a:spcPts val="215"/>
              </a:spcBef>
              <a:tabLst>
                <a:tab pos="306070" algn="l"/>
              </a:tabLst>
            </a:pPr>
            <a:r>
              <a:rPr lang="en-US" sz="1400" spc="-30" dirty="0">
                <a:solidFill>
                  <a:srgbClr val="404040"/>
                </a:solidFill>
                <a:latin typeface="Franklin Gothic Book"/>
                <a:cs typeface="Franklin Gothic Book"/>
              </a:rPr>
              <a:t>ADULT:</a:t>
            </a:r>
            <a:r>
              <a:rPr lang="en-US" sz="1400" spc="-5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15</a:t>
            </a:r>
            <a:r>
              <a:rPr lang="en-US" sz="14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mg</a:t>
            </a:r>
            <a:r>
              <a:rPr lang="en-US" sz="1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IV/IO</a:t>
            </a:r>
            <a:r>
              <a:rPr lang="en-US" sz="1400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or</a:t>
            </a:r>
            <a:r>
              <a:rPr lang="en-US" sz="14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30</a:t>
            </a:r>
            <a:r>
              <a:rPr lang="en-US" sz="1400" spc="-2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mg</a:t>
            </a:r>
            <a:r>
              <a:rPr lang="en-US" sz="1400" spc="1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spc="-25" dirty="0">
                <a:solidFill>
                  <a:srgbClr val="404040"/>
                </a:solidFill>
                <a:latin typeface="Franklin Gothic Book"/>
                <a:cs typeface="Franklin Gothic Book"/>
              </a:rPr>
              <a:t>IM</a:t>
            </a:r>
            <a:r>
              <a:rPr lang="en-US" sz="14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	</a:t>
            </a:r>
          </a:p>
          <a:p>
            <a:pPr marL="636270" lvl="1" indent="-285750">
              <a:spcBef>
                <a:spcPts val="215"/>
              </a:spcBef>
              <a:tabLst>
                <a:tab pos="306070" algn="l"/>
              </a:tabLst>
            </a:pPr>
            <a:r>
              <a:rPr lang="en-US" sz="1400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PEDIATRIC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&gt;</a:t>
            </a:r>
            <a:r>
              <a:rPr lang="en-US" sz="1400" spc="-2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2</a:t>
            </a:r>
            <a:r>
              <a:rPr lang="en-US" sz="1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YEARS:</a:t>
            </a:r>
            <a:r>
              <a:rPr lang="en-US" sz="1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0.5</a:t>
            </a:r>
            <a:r>
              <a:rPr lang="en-US" sz="1400" spc="-1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mg/kg</a:t>
            </a:r>
            <a:r>
              <a:rPr lang="en-US" sz="1400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Franklin Gothic Book"/>
                <a:cs typeface="Franklin Gothic Book"/>
              </a:rPr>
              <a:t>IV/IO/IM</a:t>
            </a:r>
            <a:r>
              <a:rPr lang="en-US" sz="1400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</a:p>
          <a:p>
            <a:pPr marL="656590" marR="13970" lvl="2" indent="-182880">
              <a:lnSpc>
                <a:spcPts val="1300"/>
              </a:lnSpc>
              <a:spcBef>
                <a:spcPts val="615"/>
              </a:spcBef>
              <a:buFont typeface="Calibri"/>
              <a:buChar char="◦"/>
              <a:tabLst>
                <a:tab pos="488315" algn="l"/>
                <a:tab pos="488950" algn="l"/>
              </a:tabLst>
            </a:pPr>
            <a:r>
              <a:rPr lang="en-US" dirty="0">
                <a:solidFill>
                  <a:srgbClr val="404040"/>
                </a:solidFill>
                <a:latin typeface="Franklin Gothic Book"/>
                <a:cs typeface="Franklin Gothic Book"/>
              </a:rPr>
              <a:t>MAX</a:t>
            </a:r>
            <a:r>
              <a:rPr lang="en-US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>
                <a:solidFill>
                  <a:srgbClr val="404040"/>
                </a:solidFill>
                <a:latin typeface="Franklin Gothic Book"/>
                <a:cs typeface="Franklin Gothic Book"/>
              </a:rPr>
              <a:t>dose</a:t>
            </a:r>
            <a:r>
              <a:rPr lang="en-US" spc="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>
                <a:solidFill>
                  <a:srgbClr val="404040"/>
                </a:solidFill>
                <a:latin typeface="Franklin Gothic Book"/>
                <a:cs typeface="Franklin Gothic Book"/>
              </a:rPr>
              <a:t>15</a:t>
            </a:r>
            <a:r>
              <a:rPr lang="en-US" spc="-3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pc="-25" dirty="0">
                <a:solidFill>
                  <a:srgbClr val="404040"/>
                </a:solidFill>
                <a:latin typeface="Franklin Gothic Book"/>
                <a:cs typeface="Franklin Gothic Book"/>
              </a:rPr>
              <a:t>mg </a:t>
            </a:r>
            <a:r>
              <a:rPr lang="en-US" dirty="0">
                <a:solidFill>
                  <a:srgbClr val="404040"/>
                </a:solidFill>
                <a:latin typeface="Franklin Gothic Book"/>
                <a:cs typeface="Franklin Gothic Book"/>
              </a:rPr>
              <a:t>IV/IO</a:t>
            </a:r>
            <a:r>
              <a:rPr lang="en-US" spc="1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>
                <a:solidFill>
                  <a:srgbClr val="404040"/>
                </a:solidFill>
                <a:latin typeface="Franklin Gothic Book"/>
                <a:cs typeface="Franklin Gothic Book"/>
              </a:rPr>
              <a:t>or</a:t>
            </a:r>
            <a:r>
              <a:rPr lang="en-US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>
                <a:solidFill>
                  <a:srgbClr val="404040"/>
                </a:solidFill>
                <a:latin typeface="Franklin Gothic Book"/>
                <a:cs typeface="Franklin Gothic Book"/>
              </a:rPr>
              <a:t>30</a:t>
            </a:r>
            <a:r>
              <a:rPr lang="en-US" spc="-10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>
                <a:solidFill>
                  <a:srgbClr val="404040"/>
                </a:solidFill>
                <a:latin typeface="Franklin Gothic Book"/>
                <a:cs typeface="Franklin Gothic Book"/>
              </a:rPr>
              <a:t>mg</a:t>
            </a:r>
            <a:r>
              <a:rPr lang="en-US" spc="-5" dirty="0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lang="en-US" spc="-25" dirty="0">
                <a:solidFill>
                  <a:srgbClr val="404040"/>
                </a:solidFill>
                <a:latin typeface="Franklin Gothic Book"/>
                <a:cs typeface="Franklin Gothic Book"/>
              </a:rPr>
              <a:t>IM.</a:t>
            </a:r>
            <a:endParaRPr lang="en-US" dirty="0">
              <a:latin typeface="Franklin Gothic Book"/>
              <a:cs typeface="Franklin Gothic Book"/>
            </a:endParaRPr>
          </a:p>
          <a:p>
            <a:r>
              <a:rPr lang="en-US" dirty="0">
                <a:highlight>
                  <a:srgbClr val="FFFF00"/>
                </a:highlight>
              </a:rPr>
              <a:t>New! Spasm/Anxiety:</a:t>
            </a:r>
          </a:p>
          <a:p>
            <a:pPr lvl="1"/>
            <a:r>
              <a:rPr lang="en-US" dirty="0"/>
              <a:t>document which aspect you are treating</a:t>
            </a:r>
          </a:p>
          <a:p>
            <a:pPr lvl="2"/>
            <a:r>
              <a:rPr lang="en-US" dirty="0"/>
              <a:t>i.e. Midazolam for pain related anxiety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D239F-A7EA-43AB-8081-F3B388CD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46888"/>
            <a:ext cx="1946058" cy="781552"/>
          </a:xfrm>
        </p:spPr>
        <p:txBody>
          <a:bodyPr/>
          <a:lstStyle/>
          <a:p>
            <a:r>
              <a:rPr lang="en-US" dirty="0"/>
              <a:t>Section B: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5AC57-5244-4FA7-A57E-C3AF27F76FA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5EBBE-15D3-4CC1-AFCB-8AEC89EDA9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2F6B9B-8FA2-411E-BEAD-147B92A54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4" t="23480" r="27175" b="22629"/>
          <a:stretch/>
        </p:blipFill>
        <p:spPr>
          <a:xfrm>
            <a:off x="420988" y="3013206"/>
            <a:ext cx="7296184" cy="318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9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BC4FFE-A1F1-4679-962C-05FD7F64C6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4957" y="1585746"/>
            <a:ext cx="5375058" cy="461334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D001: Acute Coronary Syndrome</a:t>
            </a:r>
          </a:p>
          <a:p>
            <a:r>
              <a:rPr lang="en-US" dirty="0"/>
              <a:t>New cardiac alert criteria: Modified </a:t>
            </a:r>
            <a:r>
              <a:rPr lang="en-US" dirty="0" err="1"/>
              <a:t>Sgarbossa's</a:t>
            </a:r>
            <a:r>
              <a:rPr lang="en-US" dirty="0"/>
              <a:t> Criteria (if LBBB or ventricular pacemaker present):</a:t>
            </a:r>
          </a:p>
          <a:p>
            <a:pPr lvl="1"/>
            <a:r>
              <a:rPr lang="en-US" dirty="0"/>
              <a:t>Concordant ST-segment elevation ≥ 1 mm in any lead</a:t>
            </a:r>
          </a:p>
          <a:p>
            <a:pPr lvl="1"/>
            <a:r>
              <a:rPr lang="en-US" dirty="0"/>
              <a:t>ST depression &gt; 1 mm in leads v1-v3</a:t>
            </a:r>
          </a:p>
          <a:p>
            <a:r>
              <a:rPr lang="en-US" dirty="0"/>
              <a:t> If unsure if patient is appropriate for Pulsara Cardiac Alert, contact Medical Control for consult</a:t>
            </a:r>
          </a:p>
          <a:p>
            <a:r>
              <a:rPr lang="en-US" dirty="0"/>
              <a:t>AVR criteria has been taken out.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E4F61-338E-479E-8D26-E3F57531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46888"/>
            <a:ext cx="10605964" cy="1004866"/>
          </a:xfrm>
        </p:spPr>
        <p:txBody>
          <a:bodyPr/>
          <a:lstStyle/>
          <a:p>
            <a:r>
              <a:rPr lang="en-US" dirty="0"/>
              <a:t>Section D:  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The order of cardiac disorders has changed to what you might encounter first.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7267F-50C5-43D3-A252-A6C48E08DE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70E7492-FB5E-4AD4-997A-5871F975B074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16" y="1635723"/>
            <a:ext cx="5720327" cy="35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lsara for STEMI">
            <a:extLst>
              <a:ext uri="{FF2B5EF4-FFF2-40B4-BE49-F238E27FC236}">
                <a16:creationId xmlns:a16="http://schemas.microsoft.com/office/drawing/2014/main" id="{568F6DCE-B695-4330-838F-796C334F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71" y="4565650"/>
            <a:ext cx="1524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275368-8260-478B-8447-7046276B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D33A08-A4E1-492E-BC82-AD69FE2A43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62040" y="1177795"/>
            <a:ext cx="5577042" cy="319249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D007: ROSC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Changed fluid titration to 90-100mmHG. </a:t>
            </a:r>
          </a:p>
          <a:p>
            <a:pPr lvl="1"/>
            <a:r>
              <a:rPr lang="en-US" u="sng" dirty="0">
                <a:solidFill>
                  <a:srgbClr val="01A92D"/>
                </a:solidFill>
                <a:latin typeface="Calibri" panose="020F0502020204030204" pitchFamily="34" charset="0"/>
              </a:rPr>
              <a:t>Documentation tip: don’t forget a post ROSC 12 lead</a:t>
            </a:r>
            <a:endParaRPr lang="en-US" u="sng" dirty="0">
              <a:solidFill>
                <a:srgbClr val="01A92D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D009: Ventricular Assist Devices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dded Fluid Therapy PRN until improved perfusion. </a:t>
            </a:r>
            <a:endParaRPr lang="en-US" u="sng" dirty="0">
              <a:solidFill>
                <a:srgbClr val="01A92D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0A7B0-EB0D-457E-96DB-7AFD7DEF3CE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Click to insert Footnote/Source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09B8A-5A5F-401D-A839-EF8D8F10C3B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874910-4326-4731-B0E9-0A0636B2906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D12DBD5-DFF7-4ACD-BA10-AFBC4DCEFA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135" y="1177795"/>
            <a:ext cx="3886200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1A92D"/>
                </a:solidFill>
              </a:rPr>
              <a:t>D003: Tachydysrhythmias </a:t>
            </a:r>
          </a:p>
          <a:p>
            <a:r>
              <a:rPr lang="en-US" dirty="0"/>
              <a:t>Added amiodarone to the tachydysrhythmia guideline that is refractory to cardioversion. </a:t>
            </a:r>
          </a:p>
          <a:p>
            <a:r>
              <a:rPr lang="en-US" dirty="0"/>
              <a:t>Diazepam and Ativan are not in </a:t>
            </a:r>
            <a:r>
              <a:rPr lang="en-US" dirty="0">
                <a:solidFill>
                  <a:srgbClr val="01A92D"/>
                </a:solidFill>
              </a:rPr>
              <a:t>CSFD</a:t>
            </a:r>
            <a:r>
              <a:rPr lang="en-US" dirty="0"/>
              <a:t> Guideline. </a:t>
            </a:r>
          </a:p>
          <a:p>
            <a:r>
              <a:rPr lang="en-US" dirty="0"/>
              <a:t>Cardizem dose is different than </a:t>
            </a:r>
            <a:r>
              <a:rPr lang="en-US" dirty="0">
                <a:solidFill>
                  <a:srgbClr val="01A92D"/>
                </a:solidFill>
              </a:rPr>
              <a:t>CSFD</a:t>
            </a:r>
            <a:r>
              <a:rPr lang="en-US" dirty="0"/>
              <a:t> Guideline.</a:t>
            </a:r>
          </a:p>
        </p:txBody>
      </p:sp>
    </p:spTree>
    <p:extLst>
      <p:ext uri="{BB962C8B-B14F-4D97-AF65-F5344CB8AC3E}">
        <p14:creationId xmlns:p14="http://schemas.microsoft.com/office/powerpoint/2010/main" val="40021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ntura 2021 Theme">
  <a:themeElements>
    <a:clrScheme name="Centura 2021 Colors">
      <a:dk1>
        <a:srgbClr val="58595B"/>
      </a:dk1>
      <a:lt1>
        <a:srgbClr val="FFFFFF"/>
      </a:lt1>
      <a:dk2>
        <a:srgbClr val="58595B"/>
      </a:dk2>
      <a:lt2>
        <a:srgbClr val="F2F2F2"/>
      </a:lt2>
      <a:accent1>
        <a:srgbClr val="002855"/>
      </a:accent1>
      <a:accent2>
        <a:srgbClr val="01A82D"/>
      </a:accent2>
      <a:accent3>
        <a:srgbClr val="FFCD00"/>
      </a:accent3>
      <a:accent4>
        <a:srgbClr val="007BC7"/>
      </a:accent4>
      <a:accent5>
        <a:srgbClr val="3CD380"/>
      </a:accent5>
      <a:accent6>
        <a:srgbClr val="9DE6ED"/>
      </a:accent6>
      <a:hlink>
        <a:srgbClr val="007BC7"/>
      </a:hlink>
      <a:folHlink>
        <a:srgbClr val="3CD380"/>
      </a:folHlink>
    </a:clrScheme>
    <a:fontScheme name="Centura2021Fonts">
      <a:majorFont>
        <a:latin typeface="Constanti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noAutofit/>
      </a:bodyPr>
      <a:lstStyle>
        <a:defPPr algn="l">
          <a:defRPr dirty="0" err="1">
            <a:solidFill>
              <a:schemeClr val="accent1"/>
            </a:solidFill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ntura 16x9    (REV 121621 FINAL).pptx" id="{CA72CB36-D28E-491E-A22C-8A0B11D20FE7}" vid="{9BA9BBB2-E9F6-4422-95C7-65A7B0A655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6D0DF631A8B64F8040989EAE56D581" ma:contentTypeVersion="14" ma:contentTypeDescription="Create a new document." ma:contentTypeScope="" ma:versionID="725bab68dd53a3c15749dd02cf378b3d">
  <xsd:schema xmlns:xsd="http://www.w3.org/2001/XMLSchema" xmlns:xs="http://www.w3.org/2001/XMLSchema" xmlns:p="http://schemas.microsoft.com/office/2006/metadata/properties" xmlns:ns2="8bdb8f4e-2fa3-48cb-ac6d-31d3f956bd63" xmlns:ns3="f41834c3-c939-485c-9203-eb02290776e1" targetNamespace="http://schemas.microsoft.com/office/2006/metadata/properties" ma:root="true" ma:fieldsID="8e3b13a1d7677ccecdce99cb9f3a73f9" ns2:_="" ns3:_="">
    <xsd:import namespace="8bdb8f4e-2fa3-48cb-ac6d-31d3f956bd63"/>
    <xsd:import namespace="f41834c3-c939-485c-9203-eb02290776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plet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b8f4e-2fa3-48cb-ac6d-31d3f956b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plete" ma:index="10" nillable="true" ma:displayName="Complete" ma:internalName="Complete">
      <xsd:simpleType>
        <xsd:restriction base="dms:Text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834c3-c939-485c-9203-eb02290776e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 xmlns="8bdb8f4e-2fa3-48cb-ac6d-31d3f956bd63" xsi:nil="true"/>
  </documentManagement>
</p:properties>
</file>

<file path=customXml/itemProps1.xml><?xml version="1.0" encoding="utf-8"?>
<ds:datastoreItem xmlns:ds="http://schemas.openxmlformats.org/officeDocument/2006/customXml" ds:itemID="{F539EF5B-10ED-414C-9CF9-CD5BDC278D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E8AE19-D226-42AE-B8AC-7D2BB0FDF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b8f4e-2fa3-48cb-ac6d-31d3f956bd63"/>
    <ds:schemaRef ds:uri="f41834c3-c939-485c-9203-eb0229077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CE07FC-70F0-413D-B366-353706FA367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71e23a4-bdc0-4deb-a951-56216c7f5c3f"/>
    <ds:schemaRef ds:uri="http://schemas.microsoft.com/office/2006/documentManagement/types"/>
    <ds:schemaRef ds:uri="84b42872-f51d-4363-bd86-6d709a519000"/>
    <ds:schemaRef ds:uri="http://www.w3.org/XML/1998/namespace"/>
    <ds:schemaRef ds:uri="8bdb8f4e-2fa3-48cb-ac6d-31d3f956bd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673</TotalTime>
  <Words>1876</Words>
  <Application>Microsoft Office PowerPoint</Application>
  <PresentationFormat>Widescreen</PresentationFormat>
  <Paragraphs>255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Courier New</vt:lpstr>
      <vt:lpstr>Franklin Gothic Book</vt:lpstr>
      <vt:lpstr>Franklin Gothic Medium</vt:lpstr>
      <vt:lpstr>Centura 2021 Theme</vt:lpstr>
      <vt:lpstr>Guideline Updates</vt:lpstr>
      <vt:lpstr>General Notes:</vt:lpstr>
      <vt:lpstr>Section A: </vt:lpstr>
      <vt:lpstr>Section A:</vt:lpstr>
      <vt:lpstr>Section B: </vt:lpstr>
      <vt:lpstr>Section B:</vt:lpstr>
      <vt:lpstr>Section B:</vt:lpstr>
      <vt:lpstr>Section D:    The order of cardiac disorders has changed to what you might encounter first. </vt:lpstr>
      <vt:lpstr>Section D:</vt:lpstr>
      <vt:lpstr>A Note on Push-Dose Epinephrine</vt:lpstr>
      <vt:lpstr>Doo6: New Cardiac Arrest  (Respiratory) Guideline  </vt:lpstr>
      <vt:lpstr>Section E: </vt:lpstr>
      <vt:lpstr>Section E: </vt:lpstr>
      <vt:lpstr>Section E: New Behavioral Health Guideline</vt:lpstr>
      <vt:lpstr>BONUS! New Algorithm &amp; New patient channel in Pulsara</vt:lpstr>
      <vt:lpstr>Section E007: Poisoning/Overdose Medication Changes</vt:lpstr>
      <vt:lpstr>NARCAN/Naloxone:</vt:lpstr>
      <vt:lpstr>Section E: </vt:lpstr>
      <vt:lpstr>Section G002: Cold Emergencies</vt:lpstr>
      <vt:lpstr>Medication Overview</vt:lpstr>
      <vt:lpstr>Ancef (Cefazolin)  Will be active once waiver has been approved.</vt:lpstr>
      <vt:lpstr>Ketorolac (Toradol)  This has been added to scope of practice in chapter 2.   No longer a waivered item</vt:lpstr>
      <vt:lpstr>Olanzapine  (Zyprexa)  Additional medication to consider for  Behavioral Health patients</vt:lpstr>
      <vt:lpstr>Tranexamic Acid  (TXA)  Will be active once waiver  has been approved.</vt:lpstr>
      <vt:lpstr>Pulsara Tip Sheets</vt:lpstr>
      <vt:lpstr>Dr. Hakkarinen Agency Specifics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development standards.</dc:title>
  <dc:creator>Bradley, Maureen S</dc:creator>
  <cp:lastModifiedBy>Manzo, Jessica M</cp:lastModifiedBy>
  <cp:revision>47</cp:revision>
  <dcterms:created xsi:type="dcterms:W3CDTF">2022-07-11T19:08:04Z</dcterms:created>
  <dcterms:modified xsi:type="dcterms:W3CDTF">2022-07-22T17:44:55Z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0x010100226D0DF631A8B64F8040989EAE56D581</vt:lpwstr>
  </property>
</Properties>
</file>