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6858000" cx="12192000"/>
  <p:notesSz cx="6858000" cy="9144000"/>
  <p:embeddedFontLst>
    <p:embeddedFont>
      <p:font typeface="Overlock"/>
      <p:regular r:id="rId65"/>
      <p:bold r:id="rId66"/>
      <p:italic r:id="rId67"/>
      <p:boldItalic r:id="rId68"/>
    </p:embeddedFont>
    <p:embeddedFont>
      <p:font typeface="Corbel"/>
      <p:regular r:id="rId69"/>
      <p:bold r:id="rId70"/>
      <p:italic r:id="rId71"/>
      <p:boldItalic r:id="rId72"/>
    </p:embeddedFont>
    <p:embeddedFont>
      <p:font typeface="Candara"/>
      <p:regular r:id="rId73"/>
      <p:bold r:id="rId74"/>
      <p:italic r:id="rId75"/>
      <p:boldItalic r:id="rId76"/>
    </p:embeddedFont>
    <p:embeddedFont>
      <p:font typeface="Helvetica Neue"/>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85" roundtripDataSignature="AMtx7miJE78ADJYGCGQqWf5rLANkvu13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6.xml"/><Relationship Id="rId41" Type="http://schemas.openxmlformats.org/officeDocument/2006/relationships/slide" Target="slides/slide35.xml"/><Relationship Id="rId85" Type="http://customschemas.google.com/relationships/presentationmetadata" Target="meta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HelveticaNeue-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Candara-regular.fntdata"/><Relationship Id="rId72" Type="http://schemas.openxmlformats.org/officeDocument/2006/relationships/font" Target="fonts/Corbel-boldItalic.fntdata"/><Relationship Id="rId31" Type="http://schemas.openxmlformats.org/officeDocument/2006/relationships/slide" Target="slides/slide25.xml"/><Relationship Id="rId75" Type="http://schemas.openxmlformats.org/officeDocument/2006/relationships/font" Target="fonts/Candara-italic.fntdata"/><Relationship Id="rId30" Type="http://schemas.openxmlformats.org/officeDocument/2006/relationships/slide" Target="slides/slide24.xml"/><Relationship Id="rId74" Type="http://schemas.openxmlformats.org/officeDocument/2006/relationships/font" Target="fonts/Candara-bold.fntdata"/><Relationship Id="rId33" Type="http://schemas.openxmlformats.org/officeDocument/2006/relationships/slide" Target="slides/slide27.xml"/><Relationship Id="rId77" Type="http://schemas.openxmlformats.org/officeDocument/2006/relationships/font" Target="fonts/HelveticaNeue-regular.fntdata"/><Relationship Id="rId32" Type="http://schemas.openxmlformats.org/officeDocument/2006/relationships/slide" Target="slides/slide26.xml"/><Relationship Id="rId76" Type="http://schemas.openxmlformats.org/officeDocument/2006/relationships/font" Target="fonts/Candara-boldItalic.fntdata"/><Relationship Id="rId35" Type="http://schemas.openxmlformats.org/officeDocument/2006/relationships/slide" Target="slides/slide29.xml"/><Relationship Id="rId79" Type="http://schemas.openxmlformats.org/officeDocument/2006/relationships/font" Target="fonts/HelveticaNeue-italic.fntdata"/><Relationship Id="rId34" Type="http://schemas.openxmlformats.org/officeDocument/2006/relationships/slide" Target="slides/slide28.xml"/><Relationship Id="rId78" Type="http://schemas.openxmlformats.org/officeDocument/2006/relationships/font" Target="fonts/HelveticaNeue-bold.fntdata"/><Relationship Id="rId71" Type="http://schemas.openxmlformats.org/officeDocument/2006/relationships/font" Target="fonts/Corbel-italic.fntdata"/><Relationship Id="rId70" Type="http://schemas.openxmlformats.org/officeDocument/2006/relationships/font" Target="fonts/Corbel-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Overlock-bold.fntdata"/><Relationship Id="rId21" Type="http://schemas.openxmlformats.org/officeDocument/2006/relationships/slide" Target="slides/slide15.xml"/><Relationship Id="rId65" Type="http://schemas.openxmlformats.org/officeDocument/2006/relationships/font" Target="fonts/Overlock-regular.fntdata"/><Relationship Id="rId24" Type="http://schemas.openxmlformats.org/officeDocument/2006/relationships/slide" Target="slides/slide18.xml"/><Relationship Id="rId68" Type="http://schemas.openxmlformats.org/officeDocument/2006/relationships/font" Target="fonts/Overlock-boldItalic.fntdata"/><Relationship Id="rId23" Type="http://schemas.openxmlformats.org/officeDocument/2006/relationships/slide" Target="slides/slide17.xml"/><Relationship Id="rId67" Type="http://schemas.openxmlformats.org/officeDocument/2006/relationships/font" Target="fonts/Overlock-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orbel-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xico.com/definition/finger" TargetMode="External"/><Relationship Id="rId3" Type="http://schemas.openxmlformats.org/officeDocument/2006/relationships/hyperlink" Target="https://www.lexico.com/definition/digit" TargetMode="External"/><Relationship Id="rId4" Type="http://schemas.openxmlformats.org/officeDocument/2006/relationships/hyperlink" Target="https://www.lexico.com/definition/appendage" TargetMode="External"/><Relationship Id="rId5" Type="http://schemas.openxmlformats.org/officeDocument/2006/relationships/hyperlink" Target="https://www.lexico.com/definition/phalanx#phalanx__9" TargetMode="External"/><Relationship Id="rId6" Type="http://schemas.openxmlformats.org/officeDocument/2006/relationships/hyperlink" Target="https://www.lexico.com/definition/primate" TargetMode="External"/><Relationship Id="rId7" Type="http://schemas.openxmlformats.org/officeDocument/2006/relationships/hyperlink" Target="https://www.lexico.com/definition/opposabl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exico.com/definition/finger" TargetMode="External"/><Relationship Id="rId3" Type="http://schemas.openxmlformats.org/officeDocument/2006/relationships/hyperlink" Target="https://www.lexico.com/definition/digit" TargetMode="External"/><Relationship Id="rId4" Type="http://schemas.openxmlformats.org/officeDocument/2006/relationships/hyperlink" Target="https://www.lexico.com/definition/appendage" TargetMode="External"/><Relationship Id="rId5" Type="http://schemas.openxmlformats.org/officeDocument/2006/relationships/hyperlink" Target="https://www.lexico.com/definition/phalanx#phalanx__9" TargetMode="External"/><Relationship Id="rId6" Type="http://schemas.openxmlformats.org/officeDocument/2006/relationships/hyperlink" Target="https://www.lexico.com/definition/primate" TargetMode="External"/><Relationship Id="rId7" Type="http://schemas.openxmlformats.org/officeDocument/2006/relationships/hyperlink" Target="https://www.lexico.com/definition/opposabl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Candara"/>
              <a:buNone/>
            </a:pPr>
            <a:r>
              <a:rPr i="0" lang="en-US" sz="2400" u="none" cap="none" strike="noStrike">
                <a:solidFill>
                  <a:srgbClr val="000000"/>
                </a:solidFill>
                <a:latin typeface="Candara"/>
                <a:ea typeface="Candara"/>
                <a:cs typeface="Candara"/>
                <a:sym typeface="Candara"/>
              </a:rPr>
              <a:t>Skin ischemia and tissue necrosis caused by prolonged dislocation. </a:t>
            </a:r>
            <a:endParaRPr/>
          </a:p>
          <a:p>
            <a:pPr indent="-342900" lvl="1" marL="800100" rtl="0" algn="l">
              <a:spcBef>
                <a:spcPts val="600"/>
              </a:spcBef>
              <a:spcAft>
                <a:spcPts val="0"/>
              </a:spcAft>
              <a:buClr>
                <a:srgbClr val="000000"/>
              </a:buClr>
              <a:buSzPts val="2000"/>
              <a:buFont typeface="Arial"/>
              <a:buChar char="•"/>
            </a:pPr>
            <a:r>
              <a:rPr i="0" lang="en-US" sz="2000" u="none" cap="none" strike="noStrike">
                <a:solidFill>
                  <a:srgbClr val="000000"/>
                </a:solidFill>
                <a:latin typeface="Candara"/>
                <a:ea typeface="Candara"/>
                <a:cs typeface="Candara"/>
                <a:sym typeface="Candara"/>
              </a:rPr>
              <a:t>Severe tissue necrosis can lead to the need for amputation</a:t>
            </a:r>
            <a:endParaRPr/>
          </a:p>
          <a:p>
            <a:pPr indent="0" lvl="0" marL="0" rtl="0" algn="l">
              <a:spcBef>
                <a:spcPts val="0"/>
              </a:spcBef>
              <a:spcAft>
                <a:spcPts val="0"/>
              </a:spcAft>
              <a:buNone/>
            </a:pPr>
            <a:r>
              <a:t/>
            </a:r>
            <a:endParaRPr/>
          </a:p>
        </p:txBody>
      </p:sp>
      <p:sp>
        <p:nvSpPr>
          <p:cNvPr id="265" name="Google Shape;265;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Again, 1 reduction attempt of an open dislocation is allowed in an emergent setting.</a:t>
            </a:r>
            <a:endParaRPr/>
          </a:p>
        </p:txBody>
      </p:sp>
      <p:sp>
        <p:nvSpPr>
          <p:cNvPr id="273" name="Google Shape;27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Hand behind the heel, hand on top of the foot. Pull gentle, but firm axial traction and twist the foot towards the side of the dislocation. </a:t>
            </a:r>
            <a:endParaRPr/>
          </a:p>
        </p:txBody>
      </p:sp>
      <p:sp>
        <p:nvSpPr>
          <p:cNvPr id="281" name="Google Shape;28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89" name="Google Shape;28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Benefits: </a:t>
            </a:r>
            <a:r>
              <a:rPr lang="en-US" sz="1200">
                <a:solidFill>
                  <a:schemeClr val="dk1"/>
                </a:solidFill>
                <a:latin typeface="Calibri"/>
                <a:ea typeface="Calibri"/>
                <a:cs typeface="Calibri"/>
                <a:sym typeface="Calibri"/>
              </a:rPr>
              <a:t>easiest to reduce early after injury; reduced pain following successful reduction with improved patient condition, cooperation and ease of transport, reduced risk of neurovascular injury </a:t>
            </a:r>
            <a:endParaRPr/>
          </a:p>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Risks: </a:t>
            </a:r>
            <a:r>
              <a:rPr lang="en-US" sz="1200">
                <a:solidFill>
                  <a:schemeClr val="dk1"/>
                </a:solidFill>
                <a:latin typeface="Calibri"/>
                <a:ea typeface="Calibri"/>
                <a:cs typeface="Calibri"/>
                <a:sym typeface="Calibri"/>
              </a:rPr>
              <a:t>include BUT ARE NOT LIMITED TO transiently increased pain, displaced bone fragments, potential to worsen neurovascular injury, failure to reduce, and bone, nerve, blood vessel, new bone, and muscular injury.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97" name="Google Shape;297;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sz="1200">
                <a:solidFill>
                  <a:schemeClr val="dk1"/>
                </a:solidFill>
                <a:latin typeface="Calibri"/>
                <a:ea typeface="Calibri"/>
                <a:cs typeface="Calibri"/>
                <a:sym typeface="Calibri"/>
              </a:rPr>
              <a:t>Is the thumb a finger?</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The Oxford Dictionaries definition for </a:t>
            </a:r>
            <a:r>
              <a:rPr b="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finger</a:t>
            </a:r>
            <a:r>
              <a:rPr b="0" lang="en-US" sz="1200">
                <a:solidFill>
                  <a:schemeClr val="dk1"/>
                </a:solidFill>
                <a:latin typeface="Calibri"/>
                <a:ea typeface="Calibri"/>
                <a:cs typeface="Calibri"/>
                <a:sym typeface="Calibri"/>
              </a:rPr>
              <a:t> is as follows: ‘each of the four slender jointed parts attached to either hand (or five, if the thumb is included)’. This wording implies that, while the thumb isn’t typically regarded as a finger, there is enough evidence of this use to include it in the definition. Although thumbs have certain similarities to fingers, there are some key differences. It’s therefore more accurate to describe a thumb as one of five </a:t>
            </a:r>
            <a:r>
              <a:rPr b="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digits</a:t>
            </a:r>
            <a:r>
              <a:rPr b="0" lang="en-US" sz="1200">
                <a:solidFill>
                  <a:schemeClr val="dk1"/>
                </a:solidFill>
                <a:latin typeface="Calibri"/>
                <a:ea typeface="Calibri"/>
                <a:cs typeface="Calibri"/>
                <a:sym typeface="Calibri"/>
              </a:rPr>
              <a:t> that we have on each hand, rather than as a finger.</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‘Digit’ is the technical term which covers fingers, thumbs, and toes in humans, and similar </a:t>
            </a:r>
            <a:r>
              <a:rPr b="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appendages</a:t>
            </a:r>
            <a:r>
              <a:rPr b="0" lang="en-US" sz="1200">
                <a:solidFill>
                  <a:schemeClr val="dk1"/>
                </a:solidFill>
                <a:latin typeface="Calibri"/>
                <a:ea typeface="Calibri"/>
                <a:cs typeface="Calibri"/>
                <a:sym typeface="Calibri"/>
              </a:rPr>
              <a:t> in some animals. The thumb is the short, thick first digit of the human hand. The other four digits are our fingers.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What are the similarities and distinctions between the thumb and the four fingers? Some are obvious: all five digits on our hands are jointed and have nails on one surface of the uppermost joint, and a unique pattern of fingerprints (or thumbprints) on the other surface of that joint. However, the thumb only consists of one joint and two </a:t>
            </a:r>
            <a:r>
              <a:rPr b="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phalanges</a:t>
            </a:r>
            <a:r>
              <a:rPr b="0" lang="en-US" sz="1200">
                <a:solidFill>
                  <a:schemeClr val="dk1"/>
                </a:solidFill>
                <a:latin typeface="Calibri"/>
                <a:ea typeface="Calibri"/>
                <a:cs typeface="Calibri"/>
                <a:sym typeface="Calibri"/>
              </a:rPr>
              <a:t>(bones), whereas the other four digits have two joints and three phalanges. The thumb is set lower on the hand and apart from the fingers.  The thumbs of humans and other </a:t>
            </a:r>
            <a:r>
              <a:rPr b="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primates</a:t>
            </a:r>
            <a:r>
              <a:rPr b="0" lang="en-US" sz="1200">
                <a:solidFill>
                  <a:schemeClr val="dk1"/>
                </a:solidFill>
                <a:latin typeface="Calibri"/>
                <a:ea typeface="Calibri"/>
                <a:cs typeface="Calibri"/>
                <a:sym typeface="Calibri"/>
              </a:rPr>
              <a:t> (such as chimpanzees) are </a:t>
            </a:r>
            <a:r>
              <a:rPr b="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opposable</a:t>
            </a:r>
            <a:r>
              <a:rPr b="0" lang="en-US" sz="1200">
                <a:solidFill>
                  <a:schemeClr val="dk1"/>
                </a:solidFill>
                <a:latin typeface="Calibri"/>
                <a:ea typeface="Calibri"/>
                <a:cs typeface="Calibri"/>
                <a:sym typeface="Calibri"/>
              </a:rPr>
              <a:t>: we can move our thumb to face and touch the other digits of the same hand, which enables us to carry out a wide range of manual actions that animals with non-opposable digits are unable to perform.</a:t>
            </a:r>
            <a:endParaRPr/>
          </a:p>
          <a:p>
            <a:pPr indent="0" lvl="0" marL="0" rtl="0" algn="l">
              <a:spcBef>
                <a:spcPts val="0"/>
              </a:spcBef>
              <a:spcAft>
                <a:spcPts val="0"/>
              </a:spcAft>
              <a:buNone/>
            </a:pPr>
            <a:r>
              <a:t/>
            </a:r>
            <a:endParaRPr/>
          </a:p>
        </p:txBody>
      </p:sp>
      <p:sp>
        <p:nvSpPr>
          <p:cNvPr id="323" name="Google Shape;323;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sz="1200">
                <a:solidFill>
                  <a:schemeClr val="dk1"/>
                </a:solidFill>
                <a:latin typeface="Calibri"/>
                <a:ea typeface="Calibri"/>
                <a:cs typeface="Calibri"/>
                <a:sym typeface="Calibri"/>
              </a:rPr>
              <a:t>Is the thumb a finger?</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The Oxford Dictionaries definition for </a:t>
            </a:r>
            <a:r>
              <a:rPr b="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finger</a:t>
            </a:r>
            <a:r>
              <a:rPr b="0" lang="en-US" sz="1200">
                <a:solidFill>
                  <a:schemeClr val="dk1"/>
                </a:solidFill>
                <a:latin typeface="Calibri"/>
                <a:ea typeface="Calibri"/>
                <a:cs typeface="Calibri"/>
                <a:sym typeface="Calibri"/>
              </a:rPr>
              <a:t> is as follows: ‘each of the four slender jointed parts attached to either hand (or five, if the thumb is included)’. This wording implies that, while the thumb isn’t typically regarded as a finger, there is enough evidence of this use to include it in the definition. Although thumbs have certain similarities to fingers, there are some key differences. It’s therefore more accurate to describe a thumb as one of five </a:t>
            </a:r>
            <a:r>
              <a:rPr b="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digits</a:t>
            </a:r>
            <a:r>
              <a:rPr b="0" lang="en-US" sz="1200">
                <a:solidFill>
                  <a:schemeClr val="dk1"/>
                </a:solidFill>
                <a:latin typeface="Calibri"/>
                <a:ea typeface="Calibri"/>
                <a:cs typeface="Calibri"/>
                <a:sym typeface="Calibri"/>
              </a:rPr>
              <a:t> that we have on each hand, rather than as a finger.</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‘Digit’ is the technical term which covers fingers, thumbs, and toes in humans, and similar </a:t>
            </a:r>
            <a:r>
              <a:rPr b="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appendages</a:t>
            </a:r>
            <a:r>
              <a:rPr b="0" lang="en-US" sz="1200">
                <a:solidFill>
                  <a:schemeClr val="dk1"/>
                </a:solidFill>
                <a:latin typeface="Calibri"/>
                <a:ea typeface="Calibri"/>
                <a:cs typeface="Calibri"/>
                <a:sym typeface="Calibri"/>
              </a:rPr>
              <a:t> in some animals. The thumb is the short, thick first digit of the human hand. The other four digits are our fingers.  </a:t>
            </a:r>
            <a:endParaRPr/>
          </a:p>
          <a:p>
            <a:pPr indent="0" lvl="0" marL="0" rtl="0" algn="l">
              <a:spcBef>
                <a:spcPts val="0"/>
              </a:spcBef>
              <a:spcAft>
                <a:spcPts val="0"/>
              </a:spcAft>
              <a:buNone/>
            </a:pPr>
            <a:r>
              <a:t/>
            </a:r>
            <a:endParaRPr b="0" sz="1200">
              <a:solidFill>
                <a:schemeClr val="dk1"/>
              </a:solidFill>
              <a:latin typeface="Calibri"/>
              <a:ea typeface="Calibri"/>
              <a:cs typeface="Calibri"/>
              <a:sym typeface="Calibri"/>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What are the similarities and distinctions between the thumb and the four fingers? Some are obvious: all five digits on our hands are jointed and have nails on one surface of the uppermost joint, and a unique pattern of fingerprints (or thumbprints) on the other surface of that joint. However, the thumb only consists of one joint and two </a:t>
            </a:r>
            <a:r>
              <a:rPr b="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phalanges</a:t>
            </a:r>
            <a:r>
              <a:rPr b="0" lang="en-US" sz="1200">
                <a:solidFill>
                  <a:schemeClr val="dk1"/>
                </a:solidFill>
                <a:latin typeface="Calibri"/>
                <a:ea typeface="Calibri"/>
                <a:cs typeface="Calibri"/>
                <a:sym typeface="Calibri"/>
              </a:rPr>
              <a:t>(bones), whereas the other four digits have two joints and three phalanges. The thumb is set lower on the hand and apart from the fingers.  The thumbs of humans and other </a:t>
            </a:r>
            <a:r>
              <a:rPr b="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primates</a:t>
            </a:r>
            <a:r>
              <a:rPr b="0" lang="en-US" sz="1200">
                <a:solidFill>
                  <a:schemeClr val="dk1"/>
                </a:solidFill>
                <a:latin typeface="Calibri"/>
                <a:ea typeface="Calibri"/>
                <a:cs typeface="Calibri"/>
                <a:sym typeface="Calibri"/>
              </a:rPr>
              <a:t> (such as chimpanzees) are </a:t>
            </a:r>
            <a:r>
              <a:rPr b="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opposable</a:t>
            </a:r>
            <a:r>
              <a:rPr b="0" lang="en-US" sz="1200">
                <a:solidFill>
                  <a:schemeClr val="dk1"/>
                </a:solidFill>
                <a:latin typeface="Calibri"/>
                <a:ea typeface="Calibri"/>
                <a:cs typeface="Calibri"/>
                <a:sym typeface="Calibri"/>
              </a:rPr>
              <a:t>: we can move our thumb to face and touch the other digits of the same hand, which enables us to carry out a wide range of manual actions that animals with non-opposable digits are unable to perform.</a:t>
            </a:r>
            <a:endParaRPr/>
          </a:p>
          <a:p>
            <a:pPr indent="0" lvl="0" marL="0" rtl="0" algn="l">
              <a:spcBef>
                <a:spcPts val="0"/>
              </a:spcBef>
              <a:spcAft>
                <a:spcPts val="0"/>
              </a:spcAft>
              <a:buNone/>
            </a:pPr>
            <a:r>
              <a:t/>
            </a:r>
            <a:endParaRPr/>
          </a:p>
        </p:txBody>
      </p:sp>
      <p:sp>
        <p:nvSpPr>
          <p:cNvPr id="338" name="Google Shape;338;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Don’t reduce open injuries or obvious fractures</a:t>
            </a:r>
            <a:endParaRPr/>
          </a:p>
        </p:txBody>
      </p:sp>
      <p:sp>
        <p:nvSpPr>
          <p:cNvPr id="357" name="Google Shape;357;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Most commonly dislocated laterally.</a:t>
            </a:r>
            <a:endParaRPr/>
          </a:p>
          <a:p>
            <a:pPr indent="-171450" lvl="0" marL="171450" rtl="0" algn="l">
              <a:spcBef>
                <a:spcPts val="0"/>
              </a:spcBef>
              <a:spcAft>
                <a:spcPts val="0"/>
              </a:spcAft>
              <a:buClr>
                <a:schemeClr val="dk1"/>
              </a:buClr>
              <a:buSzPts val="1200"/>
              <a:buFont typeface="Arial"/>
              <a:buChar char="•"/>
            </a:pPr>
            <a:r>
              <a:rPr lang="en-US"/>
              <a:t>Flex the hip and knee while applying gentle traction to the lower leg.</a:t>
            </a:r>
            <a:endParaRPr/>
          </a:p>
          <a:p>
            <a:pPr indent="-171450" lvl="0" marL="171450" rtl="0" algn="l">
              <a:spcBef>
                <a:spcPts val="0"/>
              </a:spcBef>
              <a:spcAft>
                <a:spcPts val="0"/>
              </a:spcAft>
              <a:buClr>
                <a:schemeClr val="dk1"/>
              </a:buClr>
              <a:buSzPts val="1200"/>
              <a:buFont typeface="Arial"/>
              <a:buChar char="•"/>
            </a:pPr>
            <a:r>
              <a:rPr lang="en-US"/>
              <a:t>May need gentle sideways pressure on the patella pushing in the direction of attempted reduction. </a:t>
            </a:r>
            <a:endParaRPr/>
          </a:p>
          <a:p>
            <a:pPr indent="-171450" lvl="0" marL="171450" rtl="0" algn="l">
              <a:spcBef>
                <a:spcPts val="0"/>
              </a:spcBef>
              <a:spcAft>
                <a:spcPts val="0"/>
              </a:spcAft>
              <a:buClr>
                <a:schemeClr val="dk1"/>
              </a:buClr>
              <a:buSzPts val="1200"/>
              <a:buFont typeface="Arial"/>
              <a:buChar char="•"/>
            </a:pPr>
            <a:r>
              <a:rPr lang="en-US"/>
              <a:t>Immobilize knee with straight-leg immobilizer/splint after reduction.</a:t>
            </a:r>
            <a:endParaRPr/>
          </a:p>
          <a:p>
            <a:pPr indent="-171450" lvl="0" marL="171450" rtl="0" algn="l">
              <a:spcBef>
                <a:spcPts val="0"/>
              </a:spcBef>
              <a:spcAft>
                <a:spcPts val="0"/>
              </a:spcAft>
              <a:buClr>
                <a:schemeClr val="dk1"/>
              </a:buClr>
              <a:buSzPts val="1200"/>
              <a:buFont typeface="Arial"/>
              <a:buChar char="•"/>
            </a:pPr>
            <a:r>
              <a:rPr lang="en-US"/>
              <a:t>If reduction unsuccessful, splint in position of comfort, manage pain, and transport. </a:t>
            </a:r>
            <a:endParaRPr/>
          </a:p>
        </p:txBody>
      </p:sp>
      <p:sp>
        <p:nvSpPr>
          <p:cNvPr id="393" name="Google Shape;393;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most commonly dislocated large joint is the shoulder. It is a particularly important pathology to be able to recognize in the field due to the prevalence of the injury as well as the high recurrence rate. Around 95% of shoulder dislocations are anterior, and approximately half of patients develop recurrent shoulder dislocations within 2 years.[8] It is characterized by a complete anterior displacement of the humeral head from the glenoid. It often presents with the arm abducted and externally rotated and a loss of rounded shoulder appearance. In around 5% of shoulder dislocations, patients can develop axillary nerve neuropraxia, which consists of a reduced sensation over the lateral shoulder.[8]</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Elderly patients are more likely to fracture bone than dislocate joints. </a:t>
            </a:r>
            <a:endParaRPr/>
          </a:p>
        </p:txBody>
      </p:sp>
      <p:sp>
        <p:nvSpPr>
          <p:cNvPr id="402" name="Google Shape;402;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Hold arm in next to chest wall. </a:t>
            </a:r>
            <a:endParaRPr/>
          </a:p>
        </p:txBody>
      </p:sp>
      <p:sp>
        <p:nvSpPr>
          <p:cNvPr id="411" name="Google Shape;411;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Document CMS, especially the outer aspect of the shoulder. </a:t>
            </a:r>
            <a:endParaRPr/>
          </a:p>
        </p:txBody>
      </p:sp>
      <p:sp>
        <p:nvSpPr>
          <p:cNvPr id="429" name="Google Shape;429;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If it’s broken, you can’t break it more by reducing it. </a:t>
            </a:r>
            <a:endParaRPr/>
          </a:p>
          <a:p>
            <a:pPr indent="0" lvl="0" marL="0" rtl="0" algn="l">
              <a:spcBef>
                <a:spcPts val="0"/>
              </a:spcBef>
              <a:spcAft>
                <a:spcPts val="0"/>
              </a:spcAft>
              <a:buNone/>
            </a:pPr>
            <a:r>
              <a:t/>
            </a:r>
            <a:endParaRPr i="1"/>
          </a:p>
          <a:p>
            <a:pPr indent="0" lvl="0" marL="0" rtl="0" algn="l">
              <a:spcBef>
                <a:spcPts val="0"/>
              </a:spcBef>
              <a:spcAft>
                <a:spcPts val="0"/>
              </a:spcAft>
              <a:buNone/>
            </a:pPr>
            <a:r>
              <a:rPr i="1" lang="en-US"/>
              <a:t>The urgency of reducing a dislocation is based on neurologic or circulatory compromise, as well as the length of time since initial dislocation</a:t>
            </a:r>
            <a:r>
              <a:rPr lang="en-US"/>
              <a:t>.</a:t>
            </a:r>
            <a:endParaRPr/>
          </a:p>
          <a:p>
            <a:pPr indent="0" lvl="0" marL="0" rtl="0" algn="l">
              <a:spcBef>
                <a:spcPts val="0"/>
              </a:spcBef>
              <a:spcAft>
                <a:spcPts val="0"/>
              </a:spcAft>
              <a:buNone/>
            </a:pPr>
            <a:r>
              <a:rPr lang="en-US"/>
              <a:t>Specific dislocations, including the hip and knee, carry high associated risks.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Knee joint dislocations are also concerning injuries that require prompt diagnosis and management. Knee dislocations that carry potential increased risk are high-velocity dislocations. High-velocity dislocations are generally caused by a sudden, extremely violent force, such as a car accident. The exam can vary as 50% of knee dislocations spontaneously reduce. However, in the setting of a persistent dislocation, the knee can appear grossly deformed with swelling and gross instability. The dislocations are named based on the tibial displacement relative to the femur. An anteromedial skin furrow or what is known as a “dimple sign” at the medial joint line is an important exam finding for patients with suspected knee joint injury. This exam finding is suggestive of a posterolateral dislocation. This subset of knee dislocations is important to identify as they are irreducible, and attempts at closed reduction can lead to skin necrosis.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Because of the anatomy of the knee, any dislocation to the synovial joint can result in compromise to the neurovascular bundle in the popliteal space, specifically the popliteal artery and peroneal nerve. Severing this vessel from a knee dislocation can lead to rapid bleeding within the compartment and subsequent development of compartment syndrome. In addition, if the delay of popliteal artery repair after dislocation, there is a high likelihood of limb amputation, making prompt transport even more vital in this pathology. Peroneal nerve injury has been shown to occur in up to 33% of knee dislocations and contributes to the long term complication of foot drop. Also, associated fractures are present in nearly 60% of dislocations. In patients with neurovascular compromise, an immediate reduction is necessary. </a:t>
            </a:r>
            <a:r>
              <a:rPr b="1" i="1" lang="en-US"/>
              <a:t>This is done by applying longitudinal traction to the extremity. After successful reduction, the knee then requires a posterior long leg splint at 15 degrees for immobilization.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Hip dislocations are characterized by the femoral head being displaced completely from the acetabulum. These dislocations occur commonly with high-velocity trauma. Around 90% of these dislocations are posterior, with the other 10% being anterior. In posterior dislocations, the hip will be adducted, flexed, and internally rotated, where anterior dislocations appear abducted, flexed, and externally rotated. With hip dislocations, there is a potential for associated avascular necrosis of the femoral head. This is from the anatomy of the dislocated hip joint, disrupting the blood supply delivered through the acetabulum.[9] This complication makes hip dislocations an important injury to diagnose and manage quickly.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US"/>
              <a:t>Fracture dislocations are particularly complex in that it is difficult to characterize the injury from external appearance and exam</a:t>
            </a:r>
            <a:r>
              <a:rPr lang="en-US"/>
              <a:t>. For this reason, these injuries are tricky to manage in the prehospital setting, given the limited diagnostic tools available. For this reason, suspected fracture-dislocations should be splinted at a position of comfort and quickly transported to the nearest medical facility.</a:t>
            </a:r>
            <a:endParaRPr/>
          </a:p>
        </p:txBody>
      </p:sp>
      <p:sp>
        <p:nvSpPr>
          <p:cNvPr id="211" name="Google Shape;21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0" name="Google Shape;67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Medial dislocations are most common. Most ankle reductions are not difficult, with return to the proper position preventing severe tissue damage and possible amputation.</a:t>
            </a:r>
            <a:endParaRPr/>
          </a:p>
        </p:txBody>
      </p:sp>
      <p:sp>
        <p:nvSpPr>
          <p:cNvPr id="229" name="Google Shape;229;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pic>
        <p:nvPicPr>
          <p:cNvPr descr="C0-HD-BTM.png" id="17" name="Google Shape;17;p60"/>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8" name="Google Shape;18;p60"/>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60"/>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0" name="Google Shape;20;p60"/>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60"/>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60"/>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71" name="Shape 71"/>
        <p:cNvGrpSpPr/>
        <p:nvPr/>
      </p:nvGrpSpPr>
      <p:grpSpPr>
        <a:xfrm>
          <a:off x="0" y="0"/>
          <a:ext cx="0" cy="0"/>
          <a:chOff x="0" y="0"/>
          <a:chExt cx="0" cy="0"/>
        </a:xfrm>
      </p:grpSpPr>
      <p:pic>
        <p:nvPicPr>
          <p:cNvPr descr="C0-HD-BTM.png" id="72" name="Google Shape;72;p7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73" name="Google Shape;73;p71"/>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1"/>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2200"/>
              <a:buNone/>
              <a:defRPr sz="22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75" name="Google Shape;75;p71"/>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1"/>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1"/>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7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7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74"/>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74"/>
          <p:cNvSpPr/>
          <p:nvPr>
            <p:ph idx="2" type="pic"/>
          </p:nvPr>
        </p:nvSpPr>
        <p:spPr>
          <a:xfrm>
            <a:off x="7861238" y="751241"/>
            <a:ext cx="3644962" cy="5467443"/>
          </a:xfrm>
          <a:prstGeom prst="rect">
            <a:avLst/>
          </a:prstGeom>
          <a:noFill/>
          <a:ln>
            <a:noFill/>
          </a:ln>
        </p:spPr>
      </p:sp>
      <p:sp>
        <p:nvSpPr>
          <p:cNvPr id="90" name="Google Shape;90;p74"/>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1" name="Google Shape;91;p74"/>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4"/>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4" name="Shape 94"/>
        <p:cNvGrpSpPr/>
        <p:nvPr/>
      </p:nvGrpSpPr>
      <p:grpSpPr>
        <a:xfrm>
          <a:off x="0" y="0"/>
          <a:ext cx="0" cy="0"/>
          <a:chOff x="0" y="0"/>
          <a:chExt cx="0" cy="0"/>
        </a:xfrm>
      </p:grpSpPr>
      <p:sp>
        <p:nvSpPr>
          <p:cNvPr id="95" name="Google Shape;95;p75"/>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75"/>
          <p:cNvSpPr/>
          <p:nvPr>
            <p:ph idx="2" type="pic"/>
          </p:nvPr>
        </p:nvSpPr>
        <p:spPr>
          <a:xfrm>
            <a:off x="681727" y="941439"/>
            <a:ext cx="10821840" cy="3478161"/>
          </a:xfrm>
          <a:prstGeom prst="rect">
            <a:avLst/>
          </a:prstGeom>
          <a:noFill/>
          <a:ln>
            <a:noFill/>
          </a:ln>
        </p:spPr>
      </p:sp>
      <p:sp>
        <p:nvSpPr>
          <p:cNvPr id="97" name="Google Shape;97;p75"/>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8" name="Google Shape;98;p75"/>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5"/>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7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showMasterSp="0">
  <p:cSld name="Title and Caption">
    <p:spTree>
      <p:nvGrpSpPr>
        <p:cNvPr id="101" name="Shape 101"/>
        <p:cNvGrpSpPr/>
        <p:nvPr/>
      </p:nvGrpSpPr>
      <p:grpSpPr>
        <a:xfrm>
          <a:off x="0" y="0"/>
          <a:ext cx="0" cy="0"/>
          <a:chOff x="0" y="0"/>
          <a:chExt cx="0" cy="0"/>
        </a:xfrm>
      </p:grpSpPr>
      <p:pic>
        <p:nvPicPr>
          <p:cNvPr descr="C0-HD-BTM.png" id="102" name="Google Shape;102;p76"/>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03" name="Google Shape;103;p76"/>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76"/>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05" name="Google Shape;105;p76"/>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76"/>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6"/>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showMasterSp="0">
  <p:cSld name="Quote with Caption">
    <p:spTree>
      <p:nvGrpSpPr>
        <p:cNvPr id="108" name="Shape 108"/>
        <p:cNvGrpSpPr/>
        <p:nvPr/>
      </p:nvGrpSpPr>
      <p:grpSpPr>
        <a:xfrm>
          <a:off x="0" y="0"/>
          <a:ext cx="0" cy="0"/>
          <a:chOff x="0" y="0"/>
          <a:chExt cx="0" cy="0"/>
        </a:xfrm>
      </p:grpSpPr>
      <p:pic>
        <p:nvPicPr>
          <p:cNvPr descr="C0-HD-BTM.png" id="109" name="Google Shape;109;p77"/>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10" name="Google Shape;110;p77"/>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77"/>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12" name="Google Shape;112;p77"/>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13" name="Google Shape;113;p77"/>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77"/>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77"/>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77"/>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Century Gothic"/>
              <a:buNone/>
            </a:pPr>
            <a:r>
              <a:rPr b="0" lang="en-US" sz="8000" cap="none">
                <a:solidFill>
                  <a:schemeClr val="lt1"/>
                </a:solidFill>
                <a:latin typeface="Century Gothic"/>
                <a:ea typeface="Century Gothic"/>
                <a:cs typeface="Century Gothic"/>
                <a:sym typeface="Century Gothic"/>
              </a:rPr>
              <a:t>“</a:t>
            </a:r>
            <a:endParaRPr/>
          </a:p>
        </p:txBody>
      </p:sp>
      <p:sp>
        <p:nvSpPr>
          <p:cNvPr id="117" name="Google Shape;117;p77"/>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entury Gothic"/>
              <a:buNone/>
            </a:pPr>
            <a:r>
              <a:rPr b="0" lang="en-US" sz="8000"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showMasterSp="0">
  <p:cSld name="Name Card">
    <p:spTree>
      <p:nvGrpSpPr>
        <p:cNvPr id="118" name="Shape 118"/>
        <p:cNvGrpSpPr/>
        <p:nvPr/>
      </p:nvGrpSpPr>
      <p:grpSpPr>
        <a:xfrm>
          <a:off x="0" y="0"/>
          <a:ext cx="0" cy="0"/>
          <a:chOff x="0" y="0"/>
          <a:chExt cx="0" cy="0"/>
        </a:xfrm>
      </p:grpSpPr>
      <p:pic>
        <p:nvPicPr>
          <p:cNvPr descr="C0-HD-BTM.png" id="119" name="Google Shape;119;p78"/>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20" name="Google Shape;120;p78"/>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78"/>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22" name="Google Shape;122;p78"/>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78"/>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78"/>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25" name="Shape 125"/>
        <p:cNvGrpSpPr/>
        <p:nvPr/>
      </p:nvGrpSpPr>
      <p:grpSpPr>
        <a:xfrm>
          <a:off x="0" y="0"/>
          <a:ext cx="0" cy="0"/>
          <a:chOff x="0" y="0"/>
          <a:chExt cx="0" cy="0"/>
        </a:xfrm>
      </p:grpSpPr>
      <p:sp>
        <p:nvSpPr>
          <p:cNvPr id="126" name="Google Shape;126;p79"/>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79"/>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28" name="Google Shape;128;p79"/>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29" name="Google Shape;129;p79"/>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30" name="Google Shape;130;p79"/>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31" name="Google Shape;131;p79"/>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32" name="Google Shape;132;p79"/>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33" name="Google Shape;133;p7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7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7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36" name="Shape 136"/>
        <p:cNvGrpSpPr/>
        <p:nvPr/>
      </p:nvGrpSpPr>
      <p:grpSpPr>
        <a:xfrm>
          <a:off x="0" y="0"/>
          <a:ext cx="0" cy="0"/>
          <a:chOff x="0" y="0"/>
          <a:chExt cx="0" cy="0"/>
        </a:xfrm>
      </p:grpSpPr>
      <p:sp>
        <p:nvSpPr>
          <p:cNvPr id="137" name="Google Shape;137;p80"/>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80"/>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39" name="Google Shape;139;p80"/>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40" name="Google Shape;140;p80"/>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41" name="Google Shape;141;p80"/>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42" name="Google Shape;142;p80"/>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43" name="Google Shape;143;p80"/>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44" name="Google Shape;144;p80"/>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0"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45" name="Google Shape;145;p80"/>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sp>
      <p:sp>
        <p:nvSpPr>
          <p:cNvPr id="146" name="Google Shape;146;p80"/>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sz="1400"/>
            </a:lvl1pPr>
            <a:lvl2pPr indent="-228600" lvl="1" marL="914400" algn="l">
              <a:lnSpc>
                <a:spcPct val="90000"/>
              </a:lnSpc>
              <a:spcBef>
                <a:spcPts val="500"/>
              </a:spcBef>
              <a:spcAft>
                <a:spcPts val="0"/>
              </a:spcAft>
              <a:buClr>
                <a:schemeClr val="lt1"/>
              </a:buClr>
              <a:buSzPts val="1200"/>
              <a:buNone/>
              <a:defRPr sz="1200"/>
            </a:lvl2pPr>
            <a:lvl3pPr indent="-228600" lvl="2" marL="1371600" algn="l">
              <a:lnSpc>
                <a:spcPct val="90000"/>
              </a:lnSpc>
              <a:spcBef>
                <a:spcPts val="500"/>
              </a:spcBef>
              <a:spcAft>
                <a:spcPts val="0"/>
              </a:spcAft>
              <a:buClr>
                <a:schemeClr val="lt1"/>
              </a:buClr>
              <a:buSzPts val="1000"/>
              <a:buNone/>
              <a:defRPr sz="1000"/>
            </a:lvl3pPr>
            <a:lvl4pPr indent="-228600" lvl="3" marL="1828800" algn="l">
              <a:lnSpc>
                <a:spcPct val="90000"/>
              </a:lnSpc>
              <a:spcBef>
                <a:spcPts val="500"/>
              </a:spcBef>
              <a:spcAft>
                <a:spcPts val="0"/>
              </a:spcAft>
              <a:buClr>
                <a:schemeClr val="lt1"/>
              </a:buClr>
              <a:buSzPts val="900"/>
              <a:buNone/>
              <a:defRPr sz="900"/>
            </a:lvl4pPr>
            <a:lvl5pPr indent="-228600" lvl="4" marL="2286000" algn="l">
              <a:lnSpc>
                <a:spcPct val="90000"/>
              </a:lnSpc>
              <a:spcBef>
                <a:spcPts val="500"/>
              </a:spcBef>
              <a:spcAft>
                <a:spcPts val="0"/>
              </a:spcAft>
              <a:buClr>
                <a:schemeClr val="lt1"/>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47" name="Google Shape;147;p8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8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8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61"/>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61"/>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0" sz="28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6" name="Google Shape;26;p61"/>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7" name="Google Shape;27;p61"/>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b="0" sz="28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28" name="Google Shape;28;p61"/>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9" name="Google Shape;29;p6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0" name="Shape 150"/>
        <p:cNvGrpSpPr/>
        <p:nvPr/>
      </p:nvGrpSpPr>
      <p:grpSpPr>
        <a:xfrm>
          <a:off x="0" y="0"/>
          <a:ext cx="0" cy="0"/>
          <a:chOff x="0" y="0"/>
          <a:chExt cx="0" cy="0"/>
        </a:xfrm>
      </p:grpSpPr>
      <p:sp>
        <p:nvSpPr>
          <p:cNvPr id="151" name="Google Shape;151;p8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81"/>
          <p:cNvSpPr txBox="1"/>
          <p:nvPr>
            <p:ph idx="1" type="body"/>
          </p:nvPr>
        </p:nvSpPr>
        <p:spPr>
          <a:xfrm rot="5400000">
            <a:off x="4083938" y="-1203579"/>
            <a:ext cx="4024125" cy="10820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3" name="Google Shape;153;p8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8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8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56" name="Shape 156"/>
        <p:cNvGrpSpPr/>
        <p:nvPr/>
      </p:nvGrpSpPr>
      <p:grpSpPr>
        <a:xfrm>
          <a:off x="0" y="0"/>
          <a:ext cx="0" cy="0"/>
          <a:chOff x="0" y="0"/>
          <a:chExt cx="0" cy="0"/>
        </a:xfrm>
      </p:grpSpPr>
      <p:pic>
        <p:nvPicPr>
          <p:cNvPr descr="C0-HD-BTM.png" id="157" name="Google Shape;157;p82"/>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58" name="Google Shape;158;p82"/>
          <p:cNvSpPr txBox="1"/>
          <p:nvPr>
            <p:ph type="title"/>
          </p:nvPr>
        </p:nvSpPr>
        <p:spPr>
          <a:xfrm rot="5400000">
            <a:off x="8525934" y="1667933"/>
            <a:ext cx="3903133" cy="2057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82"/>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0" name="Google Shape;160;p82"/>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82"/>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82"/>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0" name="Shape 170"/>
        <p:cNvGrpSpPr/>
        <p:nvPr/>
      </p:nvGrpSpPr>
      <p:grpSpPr>
        <a:xfrm>
          <a:off x="0" y="0"/>
          <a:ext cx="0" cy="0"/>
          <a:chOff x="0" y="0"/>
          <a:chExt cx="0" cy="0"/>
        </a:xfrm>
      </p:grpSpPr>
      <p:sp>
        <p:nvSpPr>
          <p:cNvPr id="171" name="Google Shape;171;p70"/>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70"/>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70"/>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7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7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7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6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2"/>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5" name="Google Shape;35;p6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Picture">
  <p:cSld name="Title Slide with Picture">
    <p:spTree>
      <p:nvGrpSpPr>
        <p:cNvPr id="38" name="Shape 38"/>
        <p:cNvGrpSpPr/>
        <p:nvPr/>
      </p:nvGrpSpPr>
      <p:grpSpPr>
        <a:xfrm>
          <a:off x="0" y="0"/>
          <a:ext cx="0" cy="0"/>
          <a:chOff x="0" y="0"/>
          <a:chExt cx="0" cy="0"/>
        </a:xfrm>
      </p:grpSpPr>
      <p:sp>
        <p:nvSpPr>
          <p:cNvPr id="39" name="Google Shape;39;p6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63"/>
          <p:cNvSpPr/>
          <p:nvPr>
            <p:ph idx="2" type="pic"/>
          </p:nvPr>
        </p:nvSpPr>
        <p:spPr>
          <a:xfrm>
            <a:off x="378883" y="2017059"/>
            <a:ext cx="11432116" cy="4377391"/>
          </a:xfrm>
          <a:prstGeom prst="rect">
            <a:avLst/>
          </a:prstGeom>
          <a:noFill/>
          <a:ln>
            <a:noFill/>
          </a:ln>
        </p:spPr>
      </p:sp>
      <p:sp>
        <p:nvSpPr>
          <p:cNvPr id="43" name="Google Shape;43;p63"/>
          <p:cNvSpPr txBox="1"/>
          <p:nvPr>
            <p:ph idx="1" type="subTitle"/>
          </p:nvPr>
        </p:nvSpPr>
        <p:spPr>
          <a:xfrm>
            <a:off x="629894" y="1532965"/>
            <a:ext cx="10339045" cy="484094"/>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lt1"/>
              </a:buClr>
              <a:buSzPts val="2000"/>
              <a:buNone/>
              <a:defRPr>
                <a:solidFill>
                  <a:schemeClr val="lt1"/>
                </a:solidFill>
              </a:defRPr>
            </a:lvl2pPr>
            <a:lvl3pPr lvl="2" algn="ctr">
              <a:lnSpc>
                <a:spcPct val="90000"/>
              </a:lnSpc>
              <a:spcBef>
                <a:spcPts val="500"/>
              </a:spcBef>
              <a:spcAft>
                <a:spcPts val="0"/>
              </a:spcAft>
              <a:buClr>
                <a:schemeClr val="lt1"/>
              </a:buClr>
              <a:buSzPts val="1800"/>
              <a:buNone/>
              <a:defRPr>
                <a:solidFill>
                  <a:schemeClr val="lt1"/>
                </a:solidFill>
              </a:defRPr>
            </a:lvl3pPr>
            <a:lvl4pPr lvl="3" algn="ctr">
              <a:lnSpc>
                <a:spcPct val="90000"/>
              </a:lnSpc>
              <a:spcBef>
                <a:spcPts val="500"/>
              </a:spcBef>
              <a:spcAft>
                <a:spcPts val="0"/>
              </a:spcAft>
              <a:buClr>
                <a:schemeClr val="lt1"/>
              </a:buClr>
              <a:buSzPts val="1600"/>
              <a:buNone/>
              <a:defRPr>
                <a:solidFill>
                  <a:schemeClr val="lt1"/>
                </a:solidFill>
              </a:defRPr>
            </a:lvl4pPr>
            <a:lvl5pPr lvl="4" algn="ctr">
              <a:lnSpc>
                <a:spcPct val="90000"/>
              </a:lnSpc>
              <a:spcBef>
                <a:spcPts val="500"/>
              </a:spcBef>
              <a:spcAft>
                <a:spcPts val="0"/>
              </a:spcAft>
              <a:buClr>
                <a:schemeClr val="lt1"/>
              </a:buClr>
              <a:buSzPts val="1600"/>
              <a:buNone/>
              <a:defRPr>
                <a:solidFill>
                  <a:schemeClr val="lt1"/>
                </a:solidFill>
              </a:defRPr>
            </a:lvl5pPr>
            <a:lvl6pPr lvl="5" algn="ctr">
              <a:lnSpc>
                <a:spcPct val="90000"/>
              </a:lnSpc>
              <a:spcBef>
                <a:spcPts val="500"/>
              </a:spcBef>
              <a:spcAft>
                <a:spcPts val="0"/>
              </a:spcAft>
              <a:buClr>
                <a:schemeClr val="lt1"/>
              </a:buClr>
              <a:buSzPts val="1600"/>
              <a:buNone/>
              <a:defRPr>
                <a:solidFill>
                  <a:schemeClr val="lt1"/>
                </a:solidFill>
              </a:defRPr>
            </a:lvl6pPr>
            <a:lvl7pPr lvl="6" algn="ctr">
              <a:lnSpc>
                <a:spcPct val="90000"/>
              </a:lnSpc>
              <a:spcBef>
                <a:spcPts val="500"/>
              </a:spcBef>
              <a:spcAft>
                <a:spcPts val="0"/>
              </a:spcAft>
              <a:buClr>
                <a:schemeClr val="lt1"/>
              </a:buClr>
              <a:buSzPts val="1600"/>
              <a:buNone/>
              <a:defRPr>
                <a:solidFill>
                  <a:schemeClr val="lt1"/>
                </a:solidFill>
              </a:defRPr>
            </a:lvl7pPr>
            <a:lvl8pPr lvl="7" algn="ctr">
              <a:lnSpc>
                <a:spcPct val="90000"/>
              </a:lnSpc>
              <a:spcBef>
                <a:spcPts val="500"/>
              </a:spcBef>
              <a:spcAft>
                <a:spcPts val="0"/>
              </a:spcAft>
              <a:buClr>
                <a:schemeClr val="lt1"/>
              </a:buClr>
              <a:buSzPts val="1600"/>
              <a:buNone/>
              <a:defRPr>
                <a:solidFill>
                  <a:schemeClr val="lt1"/>
                </a:solidFill>
              </a:defRPr>
            </a:lvl8pPr>
            <a:lvl9pPr lvl="8" algn="ctr">
              <a:lnSpc>
                <a:spcPct val="90000"/>
              </a:lnSpc>
              <a:spcBef>
                <a:spcPts val="500"/>
              </a:spcBef>
              <a:spcAft>
                <a:spcPts val="0"/>
              </a:spcAft>
              <a:buClr>
                <a:schemeClr val="lt1"/>
              </a:buClr>
              <a:buSzPts val="1600"/>
              <a:buNone/>
              <a:defRPr>
                <a:solidFill>
                  <a:schemeClr val="lt1"/>
                </a:solidFill>
              </a:defRPr>
            </a:lvl9pPr>
          </a:lstStyle>
          <a:p/>
        </p:txBody>
      </p:sp>
      <p:sp>
        <p:nvSpPr>
          <p:cNvPr id="44" name="Google Shape;44;p63"/>
          <p:cNvSpPr txBox="1"/>
          <p:nvPr>
            <p:ph type="ctrTitle"/>
          </p:nvPr>
        </p:nvSpPr>
        <p:spPr>
          <a:xfrm>
            <a:off x="558178" y="444729"/>
            <a:ext cx="10414623" cy="1088237"/>
          </a:xfrm>
          <a:prstGeom prst="rect">
            <a:avLst/>
          </a:prstGeom>
          <a:noFill/>
          <a:ln>
            <a:noFill/>
          </a:ln>
        </p:spPr>
        <p:txBody>
          <a:bodyPr anchorCtr="0" anchor="b" bIns="45700" lIns="91425" spcFirstLastPara="1" rIns="91425" wrap="square" tIns="45700">
            <a:normAutofit/>
          </a:bodyPr>
          <a:lstStyle>
            <a:lvl1pPr lvl="0" algn="l">
              <a:lnSpc>
                <a:spcPct val="115000"/>
              </a:lnSpc>
              <a:spcBef>
                <a:spcPts val="0"/>
              </a:spcBef>
              <a:spcAft>
                <a:spcPts val="0"/>
              </a:spcAft>
              <a:buClr>
                <a:schemeClr val="lt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45" name="Shape 45"/>
        <p:cNvGrpSpPr/>
        <p:nvPr/>
      </p:nvGrpSpPr>
      <p:grpSpPr>
        <a:xfrm>
          <a:off x="0" y="0"/>
          <a:ext cx="0" cy="0"/>
          <a:chOff x="0" y="0"/>
          <a:chExt cx="0" cy="0"/>
        </a:xfrm>
      </p:grpSpPr>
      <p:sp>
        <p:nvSpPr>
          <p:cNvPr id="46" name="Google Shape;46;p6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4"/>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 name="Google Shape;48;p6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defRPr>
            </a:lvl1pPr>
            <a:lvl2pPr indent="0" lvl="1" marL="0" algn="r">
              <a:spcBef>
                <a:spcPts val="0"/>
              </a:spcBef>
              <a:buNone/>
              <a:defRPr sz="1050">
                <a:solidFill>
                  <a:schemeClr val="lt1"/>
                </a:solidFill>
              </a:defRPr>
            </a:lvl2pPr>
            <a:lvl3pPr indent="0" lvl="2" marL="0" algn="r">
              <a:spcBef>
                <a:spcPts val="0"/>
              </a:spcBef>
              <a:buNone/>
              <a:defRPr sz="1050">
                <a:solidFill>
                  <a:schemeClr val="lt1"/>
                </a:solidFill>
              </a:defRPr>
            </a:lvl3pPr>
            <a:lvl4pPr indent="0" lvl="3" marL="0" algn="r">
              <a:spcBef>
                <a:spcPts val="0"/>
              </a:spcBef>
              <a:buNone/>
              <a:defRPr sz="1050">
                <a:solidFill>
                  <a:schemeClr val="lt1"/>
                </a:solidFill>
              </a:defRPr>
            </a:lvl4pPr>
            <a:lvl5pPr indent="0" lvl="4" marL="0" algn="r">
              <a:spcBef>
                <a:spcPts val="0"/>
              </a:spcBef>
              <a:buNone/>
              <a:defRPr sz="1050">
                <a:solidFill>
                  <a:schemeClr val="lt1"/>
                </a:solidFill>
              </a:defRPr>
            </a:lvl5pPr>
            <a:lvl6pPr indent="0" lvl="5" marL="0" algn="r">
              <a:spcBef>
                <a:spcPts val="0"/>
              </a:spcBef>
              <a:buNone/>
              <a:defRPr sz="1050">
                <a:solidFill>
                  <a:schemeClr val="lt1"/>
                </a:solidFill>
              </a:defRPr>
            </a:lvl6pPr>
            <a:lvl7pPr indent="0" lvl="6" marL="0" algn="r">
              <a:spcBef>
                <a:spcPts val="0"/>
              </a:spcBef>
              <a:buNone/>
              <a:defRPr sz="1050">
                <a:solidFill>
                  <a:schemeClr val="lt1"/>
                </a:solidFill>
              </a:defRPr>
            </a:lvl7pPr>
            <a:lvl8pPr indent="0" lvl="7" marL="0" algn="r">
              <a:spcBef>
                <a:spcPts val="0"/>
              </a:spcBef>
              <a:buNone/>
              <a:defRPr sz="1050">
                <a:solidFill>
                  <a:schemeClr val="lt1"/>
                </a:solidFill>
              </a:defRPr>
            </a:lvl8pPr>
            <a:lvl9pPr indent="0" lvl="8" marL="0" algn="r">
              <a:spcBef>
                <a:spcPts val="0"/>
              </a:spcBef>
              <a:buNone/>
              <a:defRPr sz="105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49" name="Shape 49"/>
        <p:cNvGrpSpPr/>
        <p:nvPr/>
      </p:nvGrpSpPr>
      <p:grpSpPr>
        <a:xfrm>
          <a:off x="0" y="0"/>
          <a:ext cx="0" cy="0"/>
          <a:chOff x="0" y="0"/>
          <a:chExt cx="0" cy="0"/>
        </a:xfrm>
      </p:grpSpPr>
      <p:sp>
        <p:nvSpPr>
          <p:cNvPr id="50" name="Google Shape;50;p65"/>
          <p:cNvSpPr/>
          <p:nvPr>
            <p:ph idx="2" type="pic"/>
          </p:nvPr>
        </p:nvSpPr>
        <p:spPr>
          <a:xfrm>
            <a:off x="2122289" y="431602"/>
            <a:ext cx="11626453" cy="5813227"/>
          </a:xfrm>
          <a:prstGeom prst="rect">
            <a:avLst/>
          </a:prstGeom>
          <a:noFill/>
          <a:ln>
            <a:noFill/>
          </a:ln>
        </p:spPr>
      </p:sp>
      <p:sp>
        <p:nvSpPr>
          <p:cNvPr id="51" name="Google Shape;51;p65"/>
          <p:cNvSpPr txBox="1"/>
          <p:nvPr>
            <p:ph type="title"/>
          </p:nvPr>
        </p:nvSpPr>
        <p:spPr>
          <a:xfrm>
            <a:off x="892969" y="446484"/>
            <a:ext cx="5000625" cy="2803922"/>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4219"/>
              <a:buFont typeface="Century Gothic"/>
              <a:buNone/>
              <a:defRPr sz="421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65"/>
          <p:cNvSpPr txBox="1"/>
          <p:nvPr>
            <p:ph idx="1" type="body"/>
          </p:nvPr>
        </p:nvSpPr>
        <p:spPr>
          <a:xfrm>
            <a:off x="892969" y="3321844"/>
            <a:ext cx="5000625" cy="289321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0"/>
              </a:spcBef>
              <a:spcAft>
                <a:spcPts val="0"/>
              </a:spcAft>
              <a:buClr>
                <a:schemeClr val="lt1"/>
              </a:buClr>
              <a:buSzPts val="2601"/>
              <a:buNone/>
              <a:defRPr sz="2601"/>
            </a:lvl1pPr>
            <a:lvl2pPr indent="-228600" lvl="1" marL="914400" algn="ctr">
              <a:lnSpc>
                <a:spcPct val="90000"/>
              </a:lnSpc>
              <a:spcBef>
                <a:spcPts val="0"/>
              </a:spcBef>
              <a:spcAft>
                <a:spcPts val="0"/>
              </a:spcAft>
              <a:buClr>
                <a:schemeClr val="lt1"/>
              </a:buClr>
              <a:buSzPts val="2601"/>
              <a:buNone/>
              <a:defRPr sz="2601"/>
            </a:lvl2pPr>
            <a:lvl3pPr indent="-228600" lvl="2" marL="1371600" algn="ctr">
              <a:lnSpc>
                <a:spcPct val="90000"/>
              </a:lnSpc>
              <a:spcBef>
                <a:spcPts val="0"/>
              </a:spcBef>
              <a:spcAft>
                <a:spcPts val="0"/>
              </a:spcAft>
              <a:buClr>
                <a:schemeClr val="lt1"/>
              </a:buClr>
              <a:buSzPts val="2601"/>
              <a:buNone/>
              <a:defRPr sz="2601"/>
            </a:lvl3pPr>
            <a:lvl4pPr indent="-228600" lvl="3" marL="1828800" algn="ctr">
              <a:lnSpc>
                <a:spcPct val="90000"/>
              </a:lnSpc>
              <a:spcBef>
                <a:spcPts val="0"/>
              </a:spcBef>
              <a:spcAft>
                <a:spcPts val="0"/>
              </a:spcAft>
              <a:buClr>
                <a:schemeClr val="lt1"/>
              </a:buClr>
              <a:buSzPts val="2601"/>
              <a:buNone/>
              <a:defRPr sz="2601"/>
            </a:lvl4pPr>
            <a:lvl5pPr indent="-228600" lvl="4" marL="2286000" algn="ctr">
              <a:lnSpc>
                <a:spcPct val="90000"/>
              </a:lnSpc>
              <a:spcBef>
                <a:spcPts val="0"/>
              </a:spcBef>
              <a:spcAft>
                <a:spcPts val="0"/>
              </a:spcAft>
              <a:buClr>
                <a:schemeClr val="lt1"/>
              </a:buClr>
              <a:buSzPts val="2601"/>
              <a:buNone/>
              <a:defRPr sz="2601"/>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3" name="Google Shape;53;p6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defRPr>
            </a:lvl1pPr>
            <a:lvl2pPr indent="0" lvl="1" marL="0" algn="r">
              <a:spcBef>
                <a:spcPts val="0"/>
              </a:spcBef>
              <a:buNone/>
              <a:defRPr sz="1050">
                <a:solidFill>
                  <a:schemeClr val="lt1"/>
                </a:solidFill>
              </a:defRPr>
            </a:lvl2pPr>
            <a:lvl3pPr indent="0" lvl="2" marL="0" algn="r">
              <a:spcBef>
                <a:spcPts val="0"/>
              </a:spcBef>
              <a:buNone/>
              <a:defRPr sz="1050">
                <a:solidFill>
                  <a:schemeClr val="lt1"/>
                </a:solidFill>
              </a:defRPr>
            </a:lvl3pPr>
            <a:lvl4pPr indent="0" lvl="3" marL="0" algn="r">
              <a:spcBef>
                <a:spcPts val="0"/>
              </a:spcBef>
              <a:buNone/>
              <a:defRPr sz="1050">
                <a:solidFill>
                  <a:schemeClr val="lt1"/>
                </a:solidFill>
              </a:defRPr>
            </a:lvl4pPr>
            <a:lvl5pPr indent="0" lvl="4" marL="0" algn="r">
              <a:spcBef>
                <a:spcPts val="0"/>
              </a:spcBef>
              <a:buNone/>
              <a:defRPr sz="1050">
                <a:solidFill>
                  <a:schemeClr val="lt1"/>
                </a:solidFill>
              </a:defRPr>
            </a:lvl5pPr>
            <a:lvl6pPr indent="0" lvl="5" marL="0" algn="r">
              <a:spcBef>
                <a:spcPts val="0"/>
              </a:spcBef>
              <a:buNone/>
              <a:defRPr sz="1050">
                <a:solidFill>
                  <a:schemeClr val="lt1"/>
                </a:solidFill>
              </a:defRPr>
            </a:lvl6pPr>
            <a:lvl7pPr indent="0" lvl="6" marL="0" algn="r">
              <a:spcBef>
                <a:spcPts val="0"/>
              </a:spcBef>
              <a:buNone/>
              <a:defRPr sz="1050">
                <a:solidFill>
                  <a:schemeClr val="lt1"/>
                </a:solidFill>
              </a:defRPr>
            </a:lvl7pPr>
            <a:lvl8pPr indent="0" lvl="7" marL="0" algn="r">
              <a:spcBef>
                <a:spcPts val="0"/>
              </a:spcBef>
              <a:buNone/>
              <a:defRPr sz="1050">
                <a:solidFill>
                  <a:schemeClr val="lt1"/>
                </a:solidFill>
              </a:defRPr>
            </a:lvl8pPr>
            <a:lvl9pPr indent="0" lvl="8" marL="0" algn="r">
              <a:spcBef>
                <a:spcPts val="0"/>
              </a:spcBef>
              <a:buNone/>
              <a:defRPr sz="105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54" name="Shape 54"/>
        <p:cNvGrpSpPr/>
        <p:nvPr/>
      </p:nvGrpSpPr>
      <p:grpSpPr>
        <a:xfrm>
          <a:off x="0" y="0"/>
          <a:ext cx="0" cy="0"/>
          <a:chOff x="0" y="0"/>
          <a:chExt cx="0" cy="0"/>
        </a:xfrm>
      </p:grpSpPr>
      <p:sp>
        <p:nvSpPr>
          <p:cNvPr id="55" name="Google Shape;55;p66"/>
          <p:cNvSpPr/>
          <p:nvPr>
            <p:ph idx="2" type="pic"/>
          </p:nvPr>
        </p:nvSpPr>
        <p:spPr>
          <a:xfrm>
            <a:off x="-890487" y="0"/>
            <a:ext cx="13972974" cy="6991945"/>
          </a:xfrm>
          <a:prstGeom prst="rect">
            <a:avLst/>
          </a:prstGeom>
          <a:noFill/>
          <a:ln>
            <a:noFill/>
          </a:ln>
        </p:spPr>
      </p:sp>
      <p:sp>
        <p:nvSpPr>
          <p:cNvPr id="56" name="Google Shape;56;p6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lt1"/>
                </a:solidFill>
              </a:defRPr>
            </a:lvl1pPr>
            <a:lvl2pPr indent="0" lvl="1" marL="0" algn="r">
              <a:spcBef>
                <a:spcPts val="0"/>
              </a:spcBef>
              <a:buNone/>
              <a:defRPr sz="1050">
                <a:solidFill>
                  <a:schemeClr val="lt1"/>
                </a:solidFill>
              </a:defRPr>
            </a:lvl2pPr>
            <a:lvl3pPr indent="0" lvl="2" marL="0" algn="r">
              <a:spcBef>
                <a:spcPts val="0"/>
              </a:spcBef>
              <a:buNone/>
              <a:defRPr sz="1050">
                <a:solidFill>
                  <a:schemeClr val="lt1"/>
                </a:solidFill>
              </a:defRPr>
            </a:lvl3pPr>
            <a:lvl4pPr indent="0" lvl="3" marL="0" algn="r">
              <a:spcBef>
                <a:spcPts val="0"/>
              </a:spcBef>
              <a:buNone/>
              <a:defRPr sz="1050">
                <a:solidFill>
                  <a:schemeClr val="lt1"/>
                </a:solidFill>
              </a:defRPr>
            </a:lvl4pPr>
            <a:lvl5pPr indent="0" lvl="4" marL="0" algn="r">
              <a:spcBef>
                <a:spcPts val="0"/>
              </a:spcBef>
              <a:buNone/>
              <a:defRPr sz="1050">
                <a:solidFill>
                  <a:schemeClr val="lt1"/>
                </a:solidFill>
              </a:defRPr>
            </a:lvl5pPr>
            <a:lvl6pPr indent="0" lvl="5" marL="0" algn="r">
              <a:spcBef>
                <a:spcPts val="0"/>
              </a:spcBef>
              <a:buNone/>
              <a:defRPr sz="1050">
                <a:solidFill>
                  <a:schemeClr val="lt1"/>
                </a:solidFill>
              </a:defRPr>
            </a:lvl6pPr>
            <a:lvl7pPr indent="0" lvl="6" marL="0" algn="r">
              <a:spcBef>
                <a:spcPts val="0"/>
              </a:spcBef>
              <a:buNone/>
              <a:defRPr sz="1050">
                <a:solidFill>
                  <a:schemeClr val="lt1"/>
                </a:solidFill>
              </a:defRPr>
            </a:lvl7pPr>
            <a:lvl8pPr indent="0" lvl="7" marL="0" algn="r">
              <a:spcBef>
                <a:spcPts val="0"/>
              </a:spcBef>
              <a:buNone/>
              <a:defRPr sz="1050">
                <a:solidFill>
                  <a:schemeClr val="lt1"/>
                </a:solidFill>
              </a:defRPr>
            </a:lvl8pPr>
            <a:lvl9pPr indent="0" lvl="8" marL="0" algn="r">
              <a:spcBef>
                <a:spcPts val="0"/>
              </a:spcBef>
              <a:buNone/>
              <a:defRPr sz="105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6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7"/>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0" name="Google Shape;60;p67"/>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1" name="Google Shape;61;p6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68"/>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8"/>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7" name="Google Shape;67;p68"/>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8" name="Google Shape;68;p6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3.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pic>
        <p:nvPicPr>
          <p:cNvPr descr="C0-HD-TOP.png" id="10" name="Google Shape;10;p59"/>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1" name="Google Shape;11;p5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lt1"/>
              </a:buClr>
              <a:buSzPts val="4000"/>
              <a:buFont typeface="Century Gothic"/>
              <a:buNone/>
              <a:defRPr b="0" i="0" sz="40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9"/>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lt1"/>
              </a:buClr>
              <a:buSzPts val="2200"/>
              <a:buFont typeface="Arial"/>
              <a:buChar char="•"/>
              <a:defRPr b="0" i="0" sz="2200" u="none" cap="none" strike="noStrike">
                <a:solidFill>
                  <a:schemeClr val="lt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9pPr>
          </a:lstStyle>
          <a:p/>
        </p:txBody>
      </p:sp>
      <p:sp>
        <p:nvSpPr>
          <p:cNvPr id="13" name="Google Shape;13;p5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4" name="Google Shape;14;p5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5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chemeClr val="lt1"/>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chemeClr val="lt1"/>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chemeClr val="lt1"/>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chemeClr val="lt1"/>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chemeClr val="lt1"/>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chemeClr val="lt1"/>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chemeClr val="lt1"/>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descr="C0-HD-TOP.png" id="164" name="Google Shape;164;p69"/>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65" name="Google Shape;165;p6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6" name="Google Shape;166;p69"/>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67" name="Google Shape;167;p6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5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8" name="Google Shape;168;p6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5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9" name="Google Shape;169;p6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050" u="none">
                <a:solidFill>
                  <a:srgbClr val="888888"/>
                </a:solidFill>
                <a:latin typeface="Century Gothic"/>
                <a:ea typeface="Century Gothic"/>
                <a:cs typeface="Century Gothic"/>
                <a:sym typeface="Century Gothic"/>
              </a:defRPr>
            </a:lvl1pPr>
            <a:lvl2pPr indent="0" lvl="1" marL="0" marR="0" rtl="0" algn="r">
              <a:spcBef>
                <a:spcPts val="0"/>
              </a:spcBef>
              <a:buNone/>
              <a:defRPr b="0" sz="1050" u="none">
                <a:solidFill>
                  <a:srgbClr val="888888"/>
                </a:solidFill>
                <a:latin typeface="Century Gothic"/>
                <a:ea typeface="Century Gothic"/>
                <a:cs typeface="Century Gothic"/>
                <a:sym typeface="Century Gothic"/>
              </a:defRPr>
            </a:lvl2pPr>
            <a:lvl3pPr indent="0" lvl="2" marL="0" marR="0" rtl="0" algn="r">
              <a:spcBef>
                <a:spcPts val="0"/>
              </a:spcBef>
              <a:buNone/>
              <a:defRPr b="0" sz="1050" u="none">
                <a:solidFill>
                  <a:srgbClr val="888888"/>
                </a:solidFill>
                <a:latin typeface="Century Gothic"/>
                <a:ea typeface="Century Gothic"/>
                <a:cs typeface="Century Gothic"/>
                <a:sym typeface="Century Gothic"/>
              </a:defRPr>
            </a:lvl3pPr>
            <a:lvl4pPr indent="0" lvl="3" marL="0" marR="0" rtl="0" algn="r">
              <a:spcBef>
                <a:spcPts val="0"/>
              </a:spcBef>
              <a:buNone/>
              <a:defRPr b="0" sz="1050" u="none">
                <a:solidFill>
                  <a:srgbClr val="888888"/>
                </a:solidFill>
                <a:latin typeface="Century Gothic"/>
                <a:ea typeface="Century Gothic"/>
                <a:cs typeface="Century Gothic"/>
                <a:sym typeface="Century Gothic"/>
              </a:defRPr>
            </a:lvl4pPr>
            <a:lvl5pPr indent="0" lvl="4" marL="0" marR="0" rtl="0" algn="r">
              <a:spcBef>
                <a:spcPts val="0"/>
              </a:spcBef>
              <a:buNone/>
              <a:defRPr b="0" sz="1050" u="none">
                <a:solidFill>
                  <a:srgbClr val="888888"/>
                </a:solidFill>
                <a:latin typeface="Century Gothic"/>
                <a:ea typeface="Century Gothic"/>
                <a:cs typeface="Century Gothic"/>
                <a:sym typeface="Century Gothic"/>
              </a:defRPr>
            </a:lvl5pPr>
            <a:lvl6pPr indent="0" lvl="5" marL="0" marR="0" rtl="0" algn="r">
              <a:spcBef>
                <a:spcPts val="0"/>
              </a:spcBef>
              <a:buNone/>
              <a:defRPr b="0" sz="1050" u="none">
                <a:solidFill>
                  <a:srgbClr val="888888"/>
                </a:solidFill>
                <a:latin typeface="Century Gothic"/>
                <a:ea typeface="Century Gothic"/>
                <a:cs typeface="Century Gothic"/>
                <a:sym typeface="Century Gothic"/>
              </a:defRPr>
            </a:lvl6pPr>
            <a:lvl7pPr indent="0" lvl="6" marL="0" marR="0" rtl="0" algn="r">
              <a:spcBef>
                <a:spcPts val="0"/>
              </a:spcBef>
              <a:buNone/>
              <a:defRPr b="0" sz="1050" u="none">
                <a:solidFill>
                  <a:srgbClr val="888888"/>
                </a:solidFill>
                <a:latin typeface="Century Gothic"/>
                <a:ea typeface="Century Gothic"/>
                <a:cs typeface="Century Gothic"/>
                <a:sym typeface="Century Gothic"/>
              </a:defRPr>
            </a:lvl7pPr>
            <a:lvl8pPr indent="0" lvl="7" marL="0" marR="0" rtl="0" algn="r">
              <a:spcBef>
                <a:spcPts val="0"/>
              </a:spcBef>
              <a:buNone/>
              <a:defRPr b="0" sz="1050" u="none">
                <a:solidFill>
                  <a:srgbClr val="888888"/>
                </a:solidFill>
                <a:latin typeface="Century Gothic"/>
                <a:ea typeface="Century Gothic"/>
                <a:cs typeface="Century Gothic"/>
                <a:sym typeface="Century Gothic"/>
              </a:defRPr>
            </a:lvl8pPr>
            <a:lvl9pPr indent="0" lvl="8" marL="0" marR="0" rtl="0" algn="r">
              <a:spcBef>
                <a:spcPts val="0"/>
              </a:spcBef>
              <a:buNone/>
              <a:defRPr b="0" sz="1050" u="non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9.jpg"/><Relationship Id="rId4" Type="http://schemas.openxmlformats.org/officeDocument/2006/relationships/image" Target="../media/image35.jpg"/><Relationship Id="rId5" Type="http://schemas.openxmlformats.org/officeDocument/2006/relationships/image" Target="../media/image47.jpg"/><Relationship Id="rId6"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7.jpg"/><Relationship Id="rId4" Type="http://schemas.openxmlformats.org/officeDocument/2006/relationships/image" Target="../media/image50.jpg"/><Relationship Id="rId5"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5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43.jpg"/><Relationship Id="rId4" Type="http://schemas.openxmlformats.org/officeDocument/2006/relationships/image" Target="../media/image3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47.jpg"/><Relationship Id="rId4" Type="http://schemas.openxmlformats.org/officeDocument/2006/relationships/image" Target="../media/image56.jpg"/><Relationship Id="rId5" Type="http://schemas.openxmlformats.org/officeDocument/2006/relationships/image" Target="../media/image6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hyperlink" Target="https://en.wikipedia.org/wiki/Antifibrinolytic" TargetMode="External"/><Relationship Id="rId5"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6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
          <p:cNvSpPr txBox="1"/>
          <p:nvPr>
            <p:ph type="ctrTitle"/>
          </p:nvPr>
        </p:nvSpPr>
        <p:spPr>
          <a:xfrm>
            <a:off x="829644" y="427169"/>
            <a:ext cx="9448800" cy="182509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00"/>
              </a:buClr>
              <a:buSzPts val="6000"/>
              <a:buFont typeface="Century Gothic"/>
              <a:buNone/>
            </a:pPr>
            <a:r>
              <a:rPr b="1" lang="en-US" u="sng">
                <a:solidFill>
                  <a:srgbClr val="FFFF00"/>
                </a:solidFill>
              </a:rPr>
              <a:t>WAIVER REVIEW</a:t>
            </a:r>
            <a:endParaRPr/>
          </a:p>
        </p:txBody>
      </p:sp>
      <p:sp>
        <p:nvSpPr>
          <p:cNvPr id="182" name="Google Shape;182;p1"/>
          <p:cNvSpPr txBox="1"/>
          <p:nvPr>
            <p:ph idx="1" type="subTitle"/>
          </p:nvPr>
        </p:nvSpPr>
        <p:spPr>
          <a:xfrm>
            <a:off x="3331143" y="2708539"/>
            <a:ext cx="5911516" cy="30453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None/>
            </a:pPr>
            <a:r>
              <a:rPr lang="en-US"/>
              <a:t>Maureen Bradley, EMS Coordinator</a:t>
            </a:r>
            <a:endParaRPr/>
          </a:p>
          <a:p>
            <a:pPr indent="0" lvl="0" marL="0" rtl="0" algn="l">
              <a:lnSpc>
                <a:spcPct val="90000"/>
              </a:lnSpc>
              <a:spcBef>
                <a:spcPts val="1000"/>
              </a:spcBef>
              <a:spcAft>
                <a:spcPts val="0"/>
              </a:spcAft>
              <a:buClr>
                <a:schemeClr val="lt1"/>
              </a:buClr>
              <a:buSzPts val="2000"/>
              <a:buNone/>
            </a:pPr>
            <a:r>
              <a:rPr lang="en-US"/>
              <a:t>Common Spirit EMS Institute</a:t>
            </a:r>
            <a:endParaRPr/>
          </a:p>
          <a:p>
            <a:pPr indent="0" lvl="0" marL="0" rtl="0" algn="l">
              <a:lnSpc>
                <a:spcPct val="90000"/>
              </a:lnSpc>
              <a:spcBef>
                <a:spcPts val="1000"/>
              </a:spcBef>
              <a:spcAft>
                <a:spcPts val="0"/>
              </a:spcAft>
              <a:buClr>
                <a:schemeClr val="lt1"/>
              </a:buClr>
              <a:buSzPts val="2000"/>
              <a:buNone/>
            </a:pPr>
            <a:r>
              <a:t/>
            </a:r>
            <a:endParaRPr/>
          </a:p>
          <a:p>
            <a:pPr indent="0" lvl="0" marL="0" rtl="0" algn="l">
              <a:lnSpc>
                <a:spcPct val="90000"/>
              </a:lnSpc>
              <a:spcBef>
                <a:spcPts val="1000"/>
              </a:spcBef>
              <a:spcAft>
                <a:spcPts val="0"/>
              </a:spcAft>
              <a:buClr>
                <a:schemeClr val="lt1"/>
              </a:buClr>
              <a:buSzPts val="2000"/>
              <a:buNone/>
            </a:pPr>
            <a:r>
              <a:rPr lang="en-US"/>
              <a:t>DJ Head, EMS Educator</a:t>
            </a:r>
            <a:endParaRPr/>
          </a:p>
          <a:p>
            <a:pPr indent="0" lvl="0" marL="0" rtl="0" algn="l">
              <a:lnSpc>
                <a:spcPct val="90000"/>
              </a:lnSpc>
              <a:spcBef>
                <a:spcPts val="1000"/>
              </a:spcBef>
              <a:spcAft>
                <a:spcPts val="0"/>
              </a:spcAft>
              <a:buClr>
                <a:schemeClr val="lt1"/>
              </a:buClr>
              <a:buSzPts val="2000"/>
              <a:buNone/>
            </a:pPr>
            <a:r>
              <a:rPr lang="en-US"/>
              <a:t>Common Spirit EMS Institute</a:t>
            </a:r>
            <a:endParaRPr/>
          </a:p>
        </p:txBody>
      </p:sp>
      <p:sp>
        <p:nvSpPr>
          <p:cNvPr id="183" name="Google Shape;183;p1"/>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UNADJUSTEDNONRAW_thumb_1f26.jpg" id="257" name="Google Shape;257;p10"/>
          <p:cNvPicPr preferRelativeResize="0"/>
          <p:nvPr/>
        </p:nvPicPr>
        <p:blipFill rotWithShape="1">
          <a:blip r:embed="rId3">
            <a:alphaModFix/>
          </a:blip>
          <a:srcRect b="0" l="13216" r="12385" t="0"/>
          <a:stretch/>
        </p:blipFill>
        <p:spPr>
          <a:xfrm>
            <a:off x="4027470" y="976044"/>
            <a:ext cx="4387065" cy="5401293"/>
          </a:xfrm>
          <a:prstGeom prst="rect">
            <a:avLst/>
          </a:prstGeom>
          <a:noFill/>
          <a:ln>
            <a:noFill/>
          </a:ln>
          <a:effectLst>
            <a:outerShdw blurRad="190500" rotWithShape="0" algn="tl">
              <a:srgbClr val="000000">
                <a:alpha val="69803"/>
              </a:srgbClr>
            </a:outerShdw>
          </a:effectLst>
        </p:spPr>
      </p:pic>
      <p:sp>
        <p:nvSpPr>
          <p:cNvPr id="258" name="Google Shape;258;p10"/>
          <p:cNvSpPr/>
          <p:nvPr/>
        </p:nvSpPr>
        <p:spPr>
          <a:xfrm>
            <a:off x="4144233" y="3517356"/>
            <a:ext cx="1789096" cy="1596476"/>
          </a:xfrm>
          <a:prstGeom prst="ellipse">
            <a:avLst/>
          </a:prstGeom>
          <a:noFill/>
          <a:ln cap="flat" cmpd="sng" w="50800">
            <a:solidFill>
              <a:srgbClr val="FF2600"/>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spcBef>
                <a:spcPts val="0"/>
              </a:spcBef>
              <a:spcAft>
                <a:spcPts val="0"/>
              </a:spcAft>
              <a:buNone/>
            </a:pPr>
            <a:r>
              <a:t/>
            </a:r>
            <a:endParaRPr sz="1547">
              <a:solidFill>
                <a:srgbClr val="FFFFFF"/>
              </a:solidFill>
              <a:latin typeface="Helvetica Neue"/>
              <a:ea typeface="Helvetica Neue"/>
              <a:cs typeface="Helvetica Neue"/>
              <a:sym typeface="Helvetica Neue"/>
            </a:endParaRPr>
          </a:p>
        </p:txBody>
      </p:sp>
      <p:sp>
        <p:nvSpPr>
          <p:cNvPr id="259" name="Google Shape;259;p1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0" name="Google Shape;260;p10"/>
          <p:cNvSpPr txBox="1"/>
          <p:nvPr/>
        </p:nvSpPr>
        <p:spPr>
          <a:xfrm>
            <a:off x="892968" y="217020"/>
            <a:ext cx="10406063" cy="1518047"/>
          </a:xfrm>
          <a:prstGeom prst="rect">
            <a:avLst/>
          </a:prstGeom>
          <a:noFill/>
          <a:ln>
            <a:noFill/>
          </a:ln>
        </p:spPr>
        <p:txBody>
          <a:bodyPr anchorCtr="0" anchor="t" bIns="45700" lIns="91425" spcFirstLastPara="1" rIns="91425" wrap="square" tIns="45700">
            <a:normAutofit/>
          </a:bodyPr>
          <a:lstStyle/>
          <a:p>
            <a:pPr indent="0" lvl="0" marL="0" marR="0" rtl="0" algn="r">
              <a:lnSpc>
                <a:spcPct val="100000"/>
              </a:lnSpc>
              <a:spcBef>
                <a:spcPts val="0"/>
              </a:spcBef>
              <a:spcAft>
                <a:spcPts val="0"/>
              </a:spcAft>
              <a:buClr>
                <a:schemeClr val="lt1"/>
              </a:buClr>
              <a:buSzPts val="3600"/>
              <a:buFont typeface="Corbel"/>
              <a:buNone/>
            </a:pPr>
            <a:r>
              <a:rPr b="0" i="0" lang="en-US" sz="3600" u="none" cap="none" strike="noStrike">
                <a:solidFill>
                  <a:schemeClr val="lt1"/>
                </a:solidFill>
                <a:latin typeface="Corbel"/>
                <a:ea typeface="Corbel"/>
                <a:cs typeface="Corbel"/>
                <a:sym typeface="Corbel"/>
              </a:rPr>
              <a:t>Lateral Ankle Dislocation Presentation</a:t>
            </a:r>
            <a:endParaRPr/>
          </a:p>
        </p:txBody>
      </p:sp>
      <p:sp>
        <p:nvSpPr>
          <p:cNvPr id="261" name="Google Shape;261;p10"/>
          <p:cNvSpPr txBox="1"/>
          <p:nvPr/>
        </p:nvSpPr>
        <p:spPr>
          <a:xfrm>
            <a:off x="4274807" y="4754759"/>
            <a:ext cx="3967732" cy="718145"/>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chemeClr val="dk1"/>
              </a:buClr>
              <a:buSzPts val="2000"/>
              <a:buFont typeface="Helvetica Neue"/>
              <a:buNone/>
            </a:pPr>
            <a:r>
              <a:rPr b="1" i="0" lang="en-US" sz="2000" u="none" cap="none" strike="noStrike">
                <a:solidFill>
                  <a:schemeClr val="dk1"/>
                </a:solidFill>
                <a:latin typeface="Helvetica Neue"/>
                <a:ea typeface="Helvetica Neue"/>
                <a:cs typeface="Helvetica Neue"/>
                <a:sym typeface="Helvetica Neue"/>
              </a:rPr>
              <a:t>Note the obvious skin blanching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UNADJUSTEDNONRAW_thumb_1f25.jpg" id="267" name="Google Shape;267;p11"/>
          <p:cNvPicPr preferRelativeResize="0"/>
          <p:nvPr/>
        </p:nvPicPr>
        <p:blipFill rotWithShape="1">
          <a:blip r:embed="rId3">
            <a:alphaModFix/>
          </a:blip>
          <a:srcRect b="0" l="0" r="0" t="0"/>
          <a:stretch/>
        </p:blipFill>
        <p:spPr>
          <a:xfrm>
            <a:off x="251155" y="1718707"/>
            <a:ext cx="5417169" cy="4622652"/>
          </a:xfrm>
          <a:prstGeom prst="rect">
            <a:avLst/>
          </a:prstGeom>
          <a:noFill/>
          <a:ln>
            <a:noFill/>
          </a:ln>
          <a:effectLst>
            <a:outerShdw blurRad="190500" rotWithShape="0" algn="tl">
              <a:srgbClr val="000000">
                <a:alpha val="69803"/>
              </a:srgbClr>
            </a:outerShdw>
          </a:effectLst>
        </p:spPr>
      </p:pic>
      <p:pic>
        <p:nvPicPr>
          <p:cNvPr descr="UNADJUSTEDNONRAW_thumb_1f27.jpg" id="268" name="Google Shape;268;p11"/>
          <p:cNvPicPr preferRelativeResize="0"/>
          <p:nvPr/>
        </p:nvPicPr>
        <p:blipFill rotWithShape="1">
          <a:blip r:embed="rId4">
            <a:alphaModFix/>
          </a:blip>
          <a:srcRect b="3755" l="2387" r="2638" t="2848"/>
          <a:stretch/>
        </p:blipFill>
        <p:spPr>
          <a:xfrm>
            <a:off x="6096000" y="1810512"/>
            <a:ext cx="5844845" cy="4402732"/>
          </a:xfrm>
          <a:prstGeom prst="rect">
            <a:avLst/>
          </a:prstGeom>
          <a:noFill/>
          <a:ln>
            <a:noFill/>
          </a:ln>
          <a:effectLst>
            <a:outerShdw blurRad="190500" rotWithShape="0" algn="tl">
              <a:srgbClr val="000000">
                <a:alpha val="69803"/>
              </a:srgbClr>
            </a:outerShdw>
          </a:effectLst>
        </p:spPr>
      </p:pic>
      <p:sp>
        <p:nvSpPr>
          <p:cNvPr id="269" name="Google Shape;269;p11"/>
          <p:cNvSpPr txBox="1"/>
          <p:nvPr/>
        </p:nvSpPr>
        <p:spPr>
          <a:xfrm>
            <a:off x="812157" y="5139293"/>
            <a:ext cx="10567686" cy="933589"/>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600"/>
              </a:spcBef>
              <a:spcAft>
                <a:spcPts val="0"/>
              </a:spcAft>
              <a:buClr>
                <a:schemeClr val="accent6"/>
              </a:buClr>
              <a:buSzPts val="2400"/>
              <a:buFont typeface="Candara"/>
              <a:buNone/>
            </a:pPr>
            <a:r>
              <a:rPr i="0" lang="en-US" sz="2400" u="none" cap="none" strike="noStrike">
                <a:solidFill>
                  <a:schemeClr val="accent6"/>
                </a:solidFill>
                <a:latin typeface="Candara"/>
                <a:ea typeface="Candara"/>
                <a:cs typeface="Candara"/>
                <a:sym typeface="Candara"/>
              </a:rPr>
              <a:t>Skin ischemia and tissue necrosis caused by prolonged dislocation. </a:t>
            </a:r>
            <a:endParaRPr/>
          </a:p>
          <a:p>
            <a:pPr indent="-342900" lvl="1" marL="800100" marR="0" rtl="0" algn="l">
              <a:spcBef>
                <a:spcPts val="600"/>
              </a:spcBef>
              <a:spcAft>
                <a:spcPts val="0"/>
              </a:spcAft>
              <a:buClr>
                <a:schemeClr val="accent6"/>
              </a:buClr>
              <a:buSzPts val="2000"/>
              <a:buFont typeface="Arial"/>
              <a:buChar char="•"/>
            </a:pPr>
            <a:r>
              <a:rPr b="0" i="0" lang="en-US" sz="2000" u="none" cap="none" strike="noStrike">
                <a:solidFill>
                  <a:schemeClr val="accent6"/>
                </a:solidFill>
                <a:latin typeface="Candara"/>
                <a:ea typeface="Candara"/>
                <a:cs typeface="Candara"/>
                <a:sym typeface="Candara"/>
              </a:rPr>
              <a:t>Severe tissue necrosis can lead to the need for amputation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2"/>
          <p:cNvSpPr txBox="1"/>
          <p:nvPr>
            <p:ph type="title"/>
          </p:nvPr>
        </p:nvSpPr>
        <p:spPr>
          <a:xfrm>
            <a:off x="2193727" y="-278832"/>
            <a:ext cx="7804547" cy="151804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orbel"/>
              <a:buNone/>
            </a:pPr>
            <a:r>
              <a:rPr lang="en-US" sz="3600">
                <a:latin typeface="Corbel"/>
                <a:ea typeface="Corbel"/>
                <a:cs typeface="Corbel"/>
                <a:sym typeface="Corbel"/>
              </a:rPr>
              <a:t>REDUCE?</a:t>
            </a:r>
            <a:endParaRPr/>
          </a:p>
        </p:txBody>
      </p:sp>
      <p:sp>
        <p:nvSpPr>
          <p:cNvPr id="276" name="Google Shape;276;p1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UNADJUSTEDNONRAW_thumb_1ccf.jpg" id="277" name="Google Shape;277;p12"/>
          <p:cNvPicPr preferRelativeResize="0"/>
          <p:nvPr/>
        </p:nvPicPr>
        <p:blipFill rotWithShape="1">
          <a:blip r:embed="rId3">
            <a:alphaModFix/>
          </a:blip>
          <a:srcRect b="0" l="0" r="0" t="0"/>
          <a:stretch/>
        </p:blipFill>
        <p:spPr>
          <a:xfrm>
            <a:off x="2193727" y="1239215"/>
            <a:ext cx="5237982" cy="5237982"/>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3"/>
          <p:cNvSpPr txBox="1"/>
          <p:nvPr>
            <p:ph type="title"/>
          </p:nvPr>
        </p:nvSpPr>
        <p:spPr>
          <a:xfrm>
            <a:off x="821048" y="-97402"/>
            <a:ext cx="10406063" cy="1518047"/>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orbel"/>
              <a:buNone/>
            </a:pPr>
            <a:r>
              <a:rPr lang="en-US" sz="3600">
                <a:latin typeface="Corbel"/>
                <a:ea typeface="Corbel"/>
                <a:cs typeface="Corbel"/>
                <a:sym typeface="Corbel"/>
              </a:rPr>
              <a:t>EMERGENT ANKLE REDUCTION TECHNIQUE</a:t>
            </a:r>
            <a:endParaRPr sz="3600">
              <a:latin typeface="Corbel"/>
              <a:ea typeface="Corbel"/>
              <a:cs typeface="Corbel"/>
              <a:sym typeface="Corbel"/>
            </a:endParaRPr>
          </a:p>
        </p:txBody>
      </p:sp>
      <p:sp>
        <p:nvSpPr>
          <p:cNvPr id="284" name="Google Shape;284;p1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85" name="Google Shape;285;p13"/>
          <p:cNvPicPr preferRelativeResize="0"/>
          <p:nvPr/>
        </p:nvPicPr>
        <p:blipFill rotWithShape="1">
          <a:blip r:embed="rId3">
            <a:alphaModFix/>
          </a:blip>
          <a:srcRect b="0" l="0" r="0" t="0"/>
          <a:stretch/>
        </p:blipFill>
        <p:spPr>
          <a:xfrm>
            <a:off x="2724140" y="1297355"/>
            <a:ext cx="7010847" cy="5065808"/>
          </a:xfrm>
          <a:prstGeom prst="rect">
            <a:avLst/>
          </a:prstGeom>
          <a:noFill/>
          <a:ln>
            <a:noFill/>
          </a:ln>
          <a:effectLst>
            <a:outerShdw blurRad="190500" rotWithShape="0" algn="tl">
              <a:srgbClr val="000000">
                <a:alpha val="6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4"/>
          <p:cNvSpPr txBox="1"/>
          <p:nvPr>
            <p:ph type="title"/>
          </p:nvPr>
        </p:nvSpPr>
        <p:spPr>
          <a:xfrm>
            <a:off x="456671" y="591877"/>
            <a:ext cx="11278658" cy="909807"/>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lt1"/>
              </a:buClr>
              <a:buSzPts val="3600"/>
              <a:buFont typeface="Century Gothic"/>
              <a:buNone/>
            </a:pPr>
            <a:br>
              <a:rPr lang="en-US" sz="3600"/>
            </a:br>
            <a:r>
              <a:rPr lang="en-US" sz="3600"/>
              <a:t>WAIVERED (NON-EMERGENT) JOINT REDUCTIONS</a:t>
            </a:r>
            <a:br>
              <a:rPr lang="en-US" sz="3600"/>
            </a:br>
            <a:endParaRPr sz="2400"/>
          </a:p>
        </p:txBody>
      </p:sp>
      <p:sp>
        <p:nvSpPr>
          <p:cNvPr id="292" name="Google Shape;292;p14"/>
          <p:cNvSpPr txBox="1"/>
          <p:nvPr>
            <p:ph idx="1" type="body"/>
          </p:nvPr>
        </p:nvSpPr>
        <p:spPr>
          <a:xfrm>
            <a:off x="623775" y="2002471"/>
            <a:ext cx="10944450" cy="426365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200"/>
              <a:buNone/>
            </a:pPr>
            <a:r>
              <a:rPr b="1" lang="en-US"/>
              <a:t>All level of providers (EMR-paramedic) </a:t>
            </a:r>
            <a:r>
              <a:rPr lang="en-US"/>
              <a:t>are waivered to reduce dislocated shoulders, patellas, fingers and toes without neurovascular compromise, if properly trained to do so. </a:t>
            </a:r>
            <a:endParaRPr/>
          </a:p>
          <a:p>
            <a:pPr indent="-228600" lvl="0" marL="228600" rtl="0" algn="l">
              <a:lnSpc>
                <a:spcPct val="90000"/>
              </a:lnSpc>
              <a:spcBef>
                <a:spcPts val="600"/>
              </a:spcBef>
              <a:spcAft>
                <a:spcPts val="0"/>
              </a:spcAft>
              <a:buClr>
                <a:schemeClr val="lt1"/>
              </a:buClr>
              <a:buSzPts val="2200"/>
              <a:buFont typeface="Noto Sans Symbols"/>
              <a:buChar char="▪"/>
            </a:pPr>
            <a:r>
              <a:rPr lang="en-US"/>
              <a:t>Non-emergent reduction of </a:t>
            </a:r>
            <a:r>
              <a:rPr b="1" lang="en-US"/>
              <a:t>OPEN</a:t>
            </a:r>
            <a:r>
              <a:rPr lang="en-US"/>
              <a:t> dislocations is not allowed</a:t>
            </a:r>
            <a:endParaRPr/>
          </a:p>
          <a:p>
            <a:pPr indent="-228600" lvl="0" marL="228600" rtl="0" algn="l">
              <a:lnSpc>
                <a:spcPct val="90000"/>
              </a:lnSpc>
              <a:spcBef>
                <a:spcPts val="600"/>
              </a:spcBef>
              <a:spcAft>
                <a:spcPts val="0"/>
              </a:spcAft>
              <a:buClr>
                <a:schemeClr val="lt1"/>
              </a:buClr>
              <a:buSzPts val="2200"/>
              <a:buFont typeface="Noto Sans Symbols"/>
              <a:buChar char="▪"/>
            </a:pPr>
            <a:r>
              <a:rPr lang="en-US"/>
              <a:t>Important assessments:</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Time of dislocation/elapsed time since injury occurred</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History of previous dislocations? </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Continual monitoring of distal circulation, movement and sensation</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Pre-and-post pain scales</a:t>
            </a:r>
            <a:endParaRPr/>
          </a:p>
          <a:p>
            <a:pPr indent="-88900" lvl="0" marL="228600" rtl="0" algn="l">
              <a:lnSpc>
                <a:spcPct val="90000"/>
              </a:lnSpc>
              <a:spcBef>
                <a:spcPts val="1000"/>
              </a:spcBef>
              <a:spcAft>
                <a:spcPts val="0"/>
              </a:spcAft>
              <a:buClr>
                <a:schemeClr val="lt1"/>
              </a:buClr>
              <a:buSzPts val="2200"/>
              <a:buFont typeface="Noto Sans Symbols"/>
              <a:buNone/>
            </a:pPr>
            <a:r>
              <a:t/>
            </a:r>
            <a:endParaRPr/>
          </a:p>
          <a:p>
            <a:pPr indent="-88900" lvl="0" marL="228600" rtl="0" algn="l">
              <a:lnSpc>
                <a:spcPct val="90000"/>
              </a:lnSpc>
              <a:spcBef>
                <a:spcPts val="1000"/>
              </a:spcBef>
              <a:spcAft>
                <a:spcPts val="0"/>
              </a:spcAft>
              <a:buClr>
                <a:schemeClr val="lt1"/>
              </a:buClr>
              <a:buSzPts val="2200"/>
              <a:buFont typeface="Noto Sans Symbols"/>
              <a:buNone/>
            </a:pPr>
            <a:r>
              <a:t/>
            </a:r>
            <a:endParaRPr/>
          </a:p>
          <a:p>
            <a:pPr indent="-88900" lvl="0" marL="228600" rtl="0" algn="l">
              <a:lnSpc>
                <a:spcPct val="90000"/>
              </a:lnSpc>
              <a:spcBef>
                <a:spcPts val="1000"/>
              </a:spcBef>
              <a:spcAft>
                <a:spcPts val="0"/>
              </a:spcAft>
              <a:buClr>
                <a:schemeClr val="lt1"/>
              </a:buClr>
              <a:buSzPts val="2200"/>
              <a:buFont typeface="Noto Sans Symbols"/>
              <a:buNone/>
            </a:pPr>
            <a:r>
              <a:t/>
            </a:r>
            <a:endParaRPr/>
          </a:p>
        </p:txBody>
      </p:sp>
      <p:sp>
        <p:nvSpPr>
          <p:cNvPr id="293" name="Google Shape;293;p1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5"/>
          <p:cNvSpPr txBox="1"/>
          <p:nvPr>
            <p:ph type="title"/>
          </p:nvPr>
        </p:nvSpPr>
        <p:spPr>
          <a:xfrm>
            <a:off x="379942" y="513297"/>
            <a:ext cx="11432116" cy="96784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lt1"/>
              </a:buClr>
              <a:buSzPts val="4000"/>
              <a:buFont typeface="Century Gothic"/>
              <a:buNone/>
            </a:pPr>
            <a:br>
              <a:rPr lang="en-US" sz="4000"/>
            </a:br>
            <a:r>
              <a:rPr lang="en-US" sz="3600"/>
              <a:t>WAIVERED JOINTS: KEY POINTS</a:t>
            </a:r>
            <a:br>
              <a:rPr lang="en-US" sz="3600"/>
            </a:br>
            <a:endParaRPr sz="2400"/>
          </a:p>
        </p:txBody>
      </p:sp>
      <p:sp>
        <p:nvSpPr>
          <p:cNvPr id="300" name="Google Shape;300;p1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1" name="Google Shape;301;p15"/>
          <p:cNvSpPr txBox="1"/>
          <p:nvPr/>
        </p:nvSpPr>
        <p:spPr>
          <a:xfrm>
            <a:off x="6143880" y="1851729"/>
            <a:ext cx="3656370" cy="4705829"/>
          </a:xfrm>
          <a:prstGeom prst="rect">
            <a:avLst/>
          </a:prstGeom>
          <a:noFill/>
          <a:ln>
            <a:noFill/>
          </a:ln>
        </p:spPr>
        <p:txBody>
          <a:bodyPr anchorCtr="0" anchor="t" bIns="45700" lIns="91425" spcFirstLastPara="1" rIns="91425" wrap="square" tIns="45700">
            <a:normAutofit/>
          </a:bodyPr>
          <a:lstStyle/>
          <a:p>
            <a:pPr indent="-316865" lvl="0" marL="454025" marR="0" rtl="0" algn="l">
              <a:spcBef>
                <a:spcPts val="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p:txBody>
      </p:sp>
      <p:sp>
        <p:nvSpPr>
          <p:cNvPr id="302" name="Google Shape;302;p15"/>
          <p:cNvSpPr txBox="1"/>
          <p:nvPr/>
        </p:nvSpPr>
        <p:spPr>
          <a:xfrm>
            <a:off x="992662" y="2064582"/>
            <a:ext cx="10633281" cy="4280121"/>
          </a:xfrm>
          <a:prstGeom prst="rect">
            <a:avLst/>
          </a:prstGeom>
          <a:noFill/>
          <a:ln>
            <a:noFill/>
          </a:ln>
        </p:spPr>
        <p:txBody>
          <a:bodyPr anchorCtr="0" anchor="t" bIns="45700" lIns="91425" spcFirstLastPara="1" rIns="91425" wrap="square" tIns="45700">
            <a:normAutofit/>
          </a:bodyPr>
          <a:lstStyle/>
          <a:p>
            <a:pPr indent="-454025" lvl="0" marL="454025" marR="0" rtl="0" algn="l">
              <a:spcBef>
                <a:spcPts val="0"/>
              </a:spcBef>
              <a:spcAft>
                <a:spcPts val="0"/>
              </a:spcAft>
              <a:buClr>
                <a:schemeClr val="dk1"/>
              </a:buClr>
              <a:buSzPts val="2340"/>
              <a:buFont typeface="Noto Sans Symbols"/>
              <a:buChar char="▪"/>
            </a:pPr>
            <a:r>
              <a:rPr lang="en-US" sz="2600">
                <a:solidFill>
                  <a:srgbClr val="FEFEFE"/>
                </a:solidFill>
                <a:latin typeface="Century Gothic"/>
                <a:ea typeface="Century Gothic"/>
                <a:cs typeface="Century Gothic"/>
                <a:sym typeface="Century Gothic"/>
              </a:rPr>
              <a:t>Patient </a:t>
            </a:r>
            <a:r>
              <a:rPr b="1" lang="en-US" sz="2600">
                <a:solidFill>
                  <a:srgbClr val="FEFEFE"/>
                </a:solidFill>
                <a:latin typeface="Century Gothic"/>
                <a:ea typeface="Century Gothic"/>
                <a:cs typeface="Century Gothic"/>
                <a:sym typeface="Century Gothic"/>
              </a:rPr>
              <a:t>MUST</a:t>
            </a:r>
            <a:r>
              <a:rPr lang="en-US" sz="2600">
                <a:solidFill>
                  <a:srgbClr val="FEFEFE"/>
                </a:solidFill>
                <a:latin typeface="Century Gothic"/>
                <a:ea typeface="Century Gothic"/>
                <a:cs typeface="Century Gothic"/>
                <a:sym typeface="Century Gothic"/>
              </a:rPr>
              <a:t> agree to be transported to the hospital after reduction attempts</a:t>
            </a:r>
            <a:endParaRPr/>
          </a:p>
          <a:p>
            <a:pPr indent="0" lvl="0" marL="0" marR="0" rtl="0" algn="l">
              <a:spcBef>
                <a:spcPts val="600"/>
              </a:spcBef>
              <a:spcAft>
                <a:spcPts val="0"/>
              </a:spcAft>
              <a:buClr>
                <a:schemeClr val="dk1"/>
              </a:buClr>
              <a:buSzPts val="360"/>
              <a:buFont typeface="Noto Sans Symbols"/>
              <a:buNone/>
            </a:pPr>
            <a:r>
              <a:t/>
            </a:r>
            <a:endParaRPr sz="400">
              <a:solidFill>
                <a:srgbClr val="FEFEFE"/>
              </a:solidFill>
              <a:latin typeface="Century Gothic"/>
              <a:ea typeface="Century Gothic"/>
              <a:cs typeface="Century Gothic"/>
              <a:sym typeface="Century Gothic"/>
            </a:endParaRPr>
          </a:p>
          <a:p>
            <a:pPr indent="-454025" lvl="0" marL="454025" marR="0" rtl="0" algn="l">
              <a:spcBef>
                <a:spcPts val="600"/>
              </a:spcBef>
              <a:spcAft>
                <a:spcPts val="0"/>
              </a:spcAft>
              <a:buClr>
                <a:schemeClr val="dk1"/>
              </a:buClr>
              <a:buSzPts val="2340"/>
              <a:buFont typeface="Noto Sans Symbols"/>
              <a:buChar char="▪"/>
            </a:pPr>
            <a:r>
              <a:rPr lang="en-US" sz="2600">
                <a:solidFill>
                  <a:srgbClr val="FEFEFE"/>
                </a:solidFill>
                <a:latin typeface="Century Gothic"/>
                <a:ea typeface="Century Gothic"/>
                <a:cs typeface="Century Gothic"/>
                <a:sym typeface="Century Gothic"/>
              </a:rPr>
              <a:t>Prior to attempts, obtain patient’s informed consent, discuss risks of procedure</a:t>
            </a:r>
            <a:r>
              <a:rPr lang="en-US" sz="2400">
                <a:solidFill>
                  <a:srgbClr val="FEFEFE"/>
                </a:solidFill>
                <a:latin typeface="Century Gothic"/>
                <a:ea typeface="Century Gothic"/>
                <a:cs typeface="Century Gothic"/>
                <a:sym typeface="Century Gothic"/>
              </a:rPr>
              <a:t>:</a:t>
            </a:r>
            <a:endParaRPr/>
          </a:p>
          <a:p>
            <a:pPr indent="-457200" lvl="1" marL="914400" marR="0" rtl="0" algn="l">
              <a:lnSpc>
                <a:spcPct val="114000"/>
              </a:lnSpc>
              <a:spcBef>
                <a:spcPts val="0"/>
              </a:spcBef>
              <a:spcAft>
                <a:spcPts val="0"/>
              </a:spcAft>
              <a:buClr>
                <a:srgbClr val="FEFEFE"/>
              </a:buClr>
              <a:buSzPts val="1800"/>
              <a:buFont typeface="Noto Sans Symbols"/>
              <a:buChar char="▪"/>
            </a:pPr>
            <a:r>
              <a:rPr b="0" i="0" lang="en-US" sz="2000" u="none" cap="none" strike="noStrike">
                <a:solidFill>
                  <a:srgbClr val="FEFEFE"/>
                </a:solidFill>
                <a:latin typeface="Century Gothic"/>
                <a:ea typeface="Century Gothic"/>
                <a:cs typeface="Century Gothic"/>
                <a:sym typeface="Century Gothic"/>
              </a:rPr>
              <a:t>Risk of recurrent dislocations</a:t>
            </a:r>
            <a:endParaRPr/>
          </a:p>
          <a:p>
            <a:pPr indent="-457200" lvl="1" marL="914400" marR="0" rtl="0" algn="l">
              <a:lnSpc>
                <a:spcPct val="114000"/>
              </a:lnSpc>
              <a:spcBef>
                <a:spcPts val="0"/>
              </a:spcBef>
              <a:spcAft>
                <a:spcPts val="0"/>
              </a:spcAft>
              <a:buClr>
                <a:srgbClr val="FEFEFE"/>
              </a:buClr>
              <a:buSzPts val="1800"/>
              <a:buFont typeface="Noto Sans Symbols"/>
              <a:buChar char="▪"/>
            </a:pPr>
            <a:r>
              <a:rPr b="0" i="0" lang="en-US" sz="2000" u="none" cap="none" strike="noStrike">
                <a:solidFill>
                  <a:srgbClr val="FEFEFE"/>
                </a:solidFill>
                <a:latin typeface="Century Gothic"/>
                <a:ea typeface="Century Gothic"/>
                <a:cs typeface="Century Gothic"/>
                <a:sym typeface="Century Gothic"/>
              </a:rPr>
              <a:t>Damage to nerves, blood vessels, and surrounding tissue</a:t>
            </a:r>
            <a:endParaRPr/>
          </a:p>
          <a:p>
            <a:pPr indent="-457200" lvl="1" marL="914400" marR="0" rtl="0" algn="l">
              <a:lnSpc>
                <a:spcPct val="114000"/>
              </a:lnSpc>
              <a:spcBef>
                <a:spcPts val="0"/>
              </a:spcBef>
              <a:spcAft>
                <a:spcPts val="0"/>
              </a:spcAft>
              <a:buClr>
                <a:srgbClr val="FEFEFE"/>
              </a:buClr>
              <a:buSzPts val="1800"/>
              <a:buFont typeface="Noto Sans Symbols"/>
              <a:buChar char="▪"/>
            </a:pPr>
            <a:r>
              <a:rPr b="0" i="0" lang="en-US" sz="2000" u="none" cap="none" strike="noStrike">
                <a:solidFill>
                  <a:srgbClr val="FEFEFE"/>
                </a:solidFill>
                <a:latin typeface="Century Gothic"/>
                <a:ea typeface="Century Gothic"/>
                <a:cs typeface="Century Gothic"/>
                <a:sym typeface="Century Gothic"/>
              </a:rPr>
              <a:t>Fractures</a:t>
            </a:r>
            <a:endParaRPr/>
          </a:p>
          <a:p>
            <a:pPr indent="-457200" lvl="1" marL="914400" marR="0" rtl="0" algn="l">
              <a:lnSpc>
                <a:spcPct val="114000"/>
              </a:lnSpc>
              <a:spcBef>
                <a:spcPts val="0"/>
              </a:spcBef>
              <a:spcAft>
                <a:spcPts val="0"/>
              </a:spcAft>
              <a:buClr>
                <a:srgbClr val="FEFEFE"/>
              </a:buClr>
              <a:buSzPts val="1800"/>
              <a:buFont typeface="Noto Sans Symbols"/>
              <a:buChar char="▪"/>
            </a:pPr>
            <a:r>
              <a:rPr b="0" i="0" lang="en-US" sz="2000" u="none" cap="none" strike="noStrike">
                <a:solidFill>
                  <a:srgbClr val="FEFEFE"/>
                </a:solidFill>
                <a:latin typeface="Century Gothic"/>
                <a:ea typeface="Century Gothic"/>
                <a:cs typeface="Century Gothic"/>
                <a:sym typeface="Century Gothic"/>
              </a:rPr>
              <a:t>Failed reduction</a:t>
            </a:r>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6"/>
          <p:cNvSpPr txBox="1"/>
          <p:nvPr>
            <p:ph type="title"/>
          </p:nvPr>
        </p:nvSpPr>
        <p:spPr>
          <a:xfrm>
            <a:off x="379942" y="513297"/>
            <a:ext cx="11432116" cy="96784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lt1"/>
              </a:buClr>
              <a:buSzPts val="4000"/>
              <a:buFont typeface="Century Gothic"/>
              <a:buNone/>
            </a:pPr>
            <a:br>
              <a:rPr lang="en-US" sz="4000"/>
            </a:br>
            <a:r>
              <a:rPr lang="en-US" sz="3600"/>
              <a:t>WAIVERED JOINTS: KEY POINTS</a:t>
            </a:r>
            <a:br>
              <a:rPr lang="en-US" sz="3600"/>
            </a:br>
            <a:endParaRPr sz="2400"/>
          </a:p>
        </p:txBody>
      </p:sp>
      <p:sp>
        <p:nvSpPr>
          <p:cNvPr id="309" name="Google Shape;309;p1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0" name="Google Shape;310;p16"/>
          <p:cNvSpPr txBox="1"/>
          <p:nvPr/>
        </p:nvSpPr>
        <p:spPr>
          <a:xfrm>
            <a:off x="6143880" y="1851729"/>
            <a:ext cx="3656370" cy="4705829"/>
          </a:xfrm>
          <a:prstGeom prst="rect">
            <a:avLst/>
          </a:prstGeom>
          <a:noFill/>
          <a:ln>
            <a:noFill/>
          </a:ln>
        </p:spPr>
        <p:txBody>
          <a:bodyPr anchorCtr="0" anchor="t" bIns="45700" lIns="91425" spcFirstLastPara="1" rIns="91425" wrap="square" tIns="45700">
            <a:normAutofit/>
          </a:bodyPr>
          <a:lstStyle/>
          <a:p>
            <a:pPr indent="-316865" lvl="0" marL="454025" marR="0" rtl="0" algn="l">
              <a:spcBef>
                <a:spcPts val="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a:p>
            <a:pPr indent="-316865" lvl="0" marL="454025" marR="0" rtl="0" algn="l">
              <a:spcBef>
                <a:spcPts val="2000"/>
              </a:spcBef>
              <a:spcAft>
                <a:spcPts val="0"/>
              </a:spcAft>
              <a:buClr>
                <a:schemeClr val="dk1"/>
              </a:buClr>
              <a:buSzPts val="2160"/>
              <a:buFont typeface="Noto Sans Symbols"/>
              <a:buNone/>
            </a:pPr>
            <a:r>
              <a:t/>
            </a:r>
            <a:endParaRPr sz="2400">
              <a:solidFill>
                <a:srgbClr val="FEFEFE"/>
              </a:solidFill>
              <a:latin typeface="Century Gothic"/>
              <a:ea typeface="Century Gothic"/>
              <a:cs typeface="Century Gothic"/>
              <a:sym typeface="Century Gothic"/>
            </a:endParaRPr>
          </a:p>
        </p:txBody>
      </p:sp>
      <p:sp>
        <p:nvSpPr>
          <p:cNvPr id="311" name="Google Shape;311;p16"/>
          <p:cNvSpPr txBox="1"/>
          <p:nvPr/>
        </p:nvSpPr>
        <p:spPr>
          <a:xfrm>
            <a:off x="992662" y="2064582"/>
            <a:ext cx="10633281" cy="4280121"/>
          </a:xfrm>
          <a:prstGeom prst="rect">
            <a:avLst/>
          </a:prstGeom>
          <a:noFill/>
          <a:ln>
            <a:noFill/>
          </a:ln>
        </p:spPr>
        <p:txBody>
          <a:bodyPr anchorCtr="0" anchor="t" bIns="45700" lIns="91425" spcFirstLastPara="1" rIns="91425" wrap="square" tIns="45700">
            <a:normAutofit fontScale="92500"/>
          </a:bodyPr>
          <a:lstStyle/>
          <a:p>
            <a:pPr indent="-454025" lvl="0" marL="454025" marR="0" rtl="0" algn="l">
              <a:spcBef>
                <a:spcPts val="0"/>
              </a:spcBef>
              <a:spcAft>
                <a:spcPts val="0"/>
              </a:spcAft>
              <a:buClr>
                <a:schemeClr val="dk1"/>
              </a:buClr>
              <a:buSzPct val="90000"/>
              <a:buFont typeface="Noto Sans Symbols"/>
              <a:buChar char="▪"/>
            </a:pPr>
            <a:r>
              <a:rPr b="1" lang="en-US" sz="2600">
                <a:solidFill>
                  <a:srgbClr val="FEFEFE"/>
                </a:solidFill>
                <a:latin typeface="Century Gothic"/>
                <a:ea typeface="Century Gothic"/>
                <a:cs typeface="Century Gothic"/>
                <a:sym typeface="Century Gothic"/>
              </a:rPr>
              <a:t>Maximum of 3 NON-EMERGENT Attempts</a:t>
            </a:r>
            <a:endParaRPr/>
          </a:p>
          <a:p>
            <a:pPr indent="-457200" lvl="1" marL="914400" marR="0" rtl="0" algn="l">
              <a:spcBef>
                <a:spcPts val="600"/>
              </a:spcBef>
              <a:spcAft>
                <a:spcPts val="0"/>
              </a:spcAft>
              <a:buClr>
                <a:srgbClr val="FEFEFE"/>
              </a:buClr>
              <a:buSzPct val="90000"/>
              <a:buFont typeface="Noto Sans Symbols"/>
              <a:buChar char="▪"/>
            </a:pPr>
            <a:r>
              <a:rPr b="0" i="0" lang="en-US" sz="2200" u="none" cap="none" strike="noStrike">
                <a:solidFill>
                  <a:srgbClr val="FEFEFE"/>
                </a:solidFill>
                <a:latin typeface="Century Gothic"/>
                <a:ea typeface="Century Gothic"/>
                <a:cs typeface="Century Gothic"/>
                <a:sym typeface="Century Gothic"/>
              </a:rPr>
              <a:t>Proper immobilization in position of comfort can significantly reduce pain</a:t>
            </a:r>
            <a:endParaRPr/>
          </a:p>
          <a:p>
            <a:pPr indent="0" lvl="1" marL="457200" marR="0" rtl="0" algn="l">
              <a:spcBef>
                <a:spcPts val="600"/>
              </a:spcBef>
              <a:spcAft>
                <a:spcPts val="0"/>
              </a:spcAft>
              <a:buClr>
                <a:srgbClr val="FEFEFE"/>
              </a:buClr>
              <a:buSzPct val="90000"/>
              <a:buFont typeface="Noto Sans Symbols"/>
              <a:buNone/>
            </a:pPr>
            <a:r>
              <a:t/>
            </a:r>
            <a:endParaRPr b="0" i="0" sz="900" u="none" cap="none" strike="noStrike">
              <a:solidFill>
                <a:srgbClr val="FEFEFE"/>
              </a:solidFill>
              <a:latin typeface="Century Gothic"/>
              <a:ea typeface="Century Gothic"/>
              <a:cs typeface="Century Gothic"/>
              <a:sym typeface="Century Gothic"/>
            </a:endParaRPr>
          </a:p>
          <a:p>
            <a:pPr indent="-454025" lvl="0" marL="454025" marR="0" rtl="0" algn="l">
              <a:spcBef>
                <a:spcPts val="600"/>
              </a:spcBef>
              <a:spcAft>
                <a:spcPts val="0"/>
              </a:spcAft>
              <a:buClr>
                <a:schemeClr val="dk1"/>
              </a:buClr>
              <a:buSzPct val="90000"/>
              <a:buFont typeface="Noto Sans Symbols"/>
              <a:buChar char="▪"/>
            </a:pPr>
            <a:r>
              <a:rPr lang="en-US" sz="2600">
                <a:solidFill>
                  <a:srgbClr val="FEFEFE"/>
                </a:solidFill>
                <a:latin typeface="Century Gothic"/>
                <a:ea typeface="Century Gothic"/>
                <a:cs typeface="Century Gothic"/>
                <a:sym typeface="Century Gothic"/>
              </a:rPr>
              <a:t>Consider pain management before and after reduction attempts</a:t>
            </a:r>
            <a:endParaRPr/>
          </a:p>
          <a:p>
            <a:pPr indent="-457200" lvl="1" marL="914400" marR="0" rtl="0" algn="l">
              <a:spcBef>
                <a:spcPts val="600"/>
              </a:spcBef>
              <a:spcAft>
                <a:spcPts val="0"/>
              </a:spcAft>
              <a:buClr>
                <a:srgbClr val="FEFEFE"/>
              </a:buClr>
              <a:buSzPct val="90000"/>
              <a:buFont typeface="Noto Sans Symbols"/>
              <a:buChar char="▪"/>
            </a:pPr>
            <a:r>
              <a:rPr b="0" i="0" lang="en-US" sz="2000" u="none" cap="none" strike="noStrike">
                <a:solidFill>
                  <a:srgbClr val="FEFEFE"/>
                </a:solidFill>
                <a:latin typeface="Century Gothic"/>
                <a:ea typeface="Century Gothic"/>
                <a:cs typeface="Century Gothic"/>
                <a:sym typeface="Century Gothic"/>
              </a:rPr>
              <a:t>Pain management includes basic skills like ice packs, ibuprofen/Tylenol, etc.</a:t>
            </a:r>
            <a:endParaRPr/>
          </a:p>
          <a:p>
            <a:pPr indent="-457200" lvl="1" marL="914400" marR="0" rtl="0" algn="l">
              <a:spcBef>
                <a:spcPts val="600"/>
              </a:spcBef>
              <a:spcAft>
                <a:spcPts val="0"/>
              </a:spcAft>
              <a:buClr>
                <a:srgbClr val="FEFEFE"/>
              </a:buClr>
              <a:buSzPct val="90000"/>
              <a:buFont typeface="Noto Sans Symbols"/>
              <a:buChar char="▪"/>
            </a:pPr>
            <a:r>
              <a:rPr b="0" i="0" lang="en-US" sz="2000" u="none" cap="none" strike="noStrike">
                <a:solidFill>
                  <a:srgbClr val="FEFEFE"/>
                </a:solidFill>
                <a:latin typeface="Century Gothic"/>
                <a:ea typeface="Century Gothic"/>
                <a:cs typeface="Century Gothic"/>
                <a:sym typeface="Century Gothic"/>
              </a:rPr>
              <a:t>NO CONSCIOUS SEDATION! Opioids and benzos cannot be given simultaneously</a:t>
            </a:r>
            <a:endParaRPr/>
          </a:p>
          <a:p>
            <a:pPr indent="-454025" lvl="0" marL="454025" marR="0" rtl="0" algn="l">
              <a:spcBef>
                <a:spcPts val="2000"/>
              </a:spcBef>
              <a:spcAft>
                <a:spcPts val="0"/>
              </a:spcAft>
              <a:buClr>
                <a:schemeClr val="dk1"/>
              </a:buClr>
              <a:buSzPct val="90000"/>
              <a:buFont typeface="Noto Sans Symbols"/>
              <a:buChar char="▪"/>
            </a:pPr>
            <a:r>
              <a:rPr lang="en-US" sz="2400">
                <a:solidFill>
                  <a:srgbClr val="FEFEFE"/>
                </a:solidFill>
                <a:latin typeface="Century Gothic"/>
                <a:ea typeface="Century Gothic"/>
                <a:cs typeface="Century Gothic"/>
                <a:sym typeface="Century Gothic"/>
              </a:rPr>
              <a:t>Document all neuro and pain assessments pre-and-post procedure, all discussions with the patient, and report the procedure to your agency QA person </a:t>
            </a:r>
            <a:endParaRPr/>
          </a:p>
          <a:p>
            <a:pPr indent="-327151" lvl="0" marL="454025" marR="0" rtl="0" algn="l">
              <a:spcBef>
                <a:spcPts val="2000"/>
              </a:spcBef>
              <a:spcAft>
                <a:spcPts val="0"/>
              </a:spcAft>
              <a:buClr>
                <a:schemeClr val="dk1"/>
              </a:buClr>
              <a:buSzPct val="90000"/>
              <a:buFont typeface="Noto Sans Symbols"/>
              <a:buNone/>
            </a:pPr>
            <a:r>
              <a:t/>
            </a:r>
            <a:endParaRPr sz="2400">
              <a:solidFill>
                <a:srgbClr val="FEFEFE"/>
              </a:solidFill>
              <a:latin typeface="Century Gothic"/>
              <a:ea typeface="Century Gothic"/>
              <a:cs typeface="Century Gothic"/>
              <a:sym typeface="Century Gothic"/>
            </a:endParaRPr>
          </a:p>
          <a:p>
            <a:pPr indent="-327151" lvl="0" marL="454025" marR="0" rtl="0" algn="l">
              <a:spcBef>
                <a:spcPts val="2000"/>
              </a:spcBef>
              <a:spcAft>
                <a:spcPts val="0"/>
              </a:spcAft>
              <a:buClr>
                <a:schemeClr val="dk1"/>
              </a:buClr>
              <a:buSzPct val="90000"/>
              <a:buFont typeface="Noto Sans Symbols"/>
              <a:buNone/>
            </a:pPr>
            <a:r>
              <a:t/>
            </a:r>
            <a:endParaRPr sz="2400">
              <a:solidFill>
                <a:srgbClr val="FEFEFE"/>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TIPS FOR SUCCESSFUL REDUCTIONS</a:t>
            </a:r>
            <a:endParaRPr/>
          </a:p>
        </p:txBody>
      </p:sp>
      <p:sp>
        <p:nvSpPr>
          <p:cNvPr id="318" name="Google Shape;318;p17"/>
          <p:cNvSpPr txBox="1"/>
          <p:nvPr>
            <p:ph idx="1" type="body"/>
          </p:nvPr>
        </p:nvSpPr>
        <p:spPr>
          <a:xfrm>
            <a:off x="866336" y="1794161"/>
            <a:ext cx="10692091" cy="4799199"/>
          </a:xfrm>
          <a:prstGeom prst="rect">
            <a:avLst/>
          </a:prstGeom>
          <a:noFill/>
          <a:ln>
            <a:noFill/>
          </a:ln>
        </p:spPr>
        <p:txBody>
          <a:bodyPr anchorCtr="0" anchor="t" bIns="45700" lIns="91425" spcFirstLastPara="1" rIns="91425" wrap="square" tIns="45700">
            <a:normAutofit/>
          </a:bodyPr>
          <a:lstStyle/>
          <a:p>
            <a:pPr indent="-190500" lvl="0" marL="228600" rtl="0" algn="l">
              <a:lnSpc>
                <a:spcPct val="90000"/>
              </a:lnSpc>
              <a:spcBef>
                <a:spcPts val="0"/>
              </a:spcBef>
              <a:spcAft>
                <a:spcPts val="0"/>
              </a:spcAft>
              <a:buClr>
                <a:schemeClr val="lt1"/>
              </a:buClr>
              <a:buSzPts val="600"/>
              <a:buFont typeface="Noto Sans Symbols"/>
              <a:buNone/>
            </a:pPr>
            <a:r>
              <a:t/>
            </a:r>
            <a:endParaRPr sz="600"/>
          </a:p>
          <a:p>
            <a:pPr indent="-228600" lvl="0" marL="228600" rtl="0" algn="l">
              <a:lnSpc>
                <a:spcPct val="90000"/>
              </a:lnSpc>
              <a:spcBef>
                <a:spcPts val="600"/>
              </a:spcBef>
              <a:spcAft>
                <a:spcPts val="0"/>
              </a:spcAft>
              <a:buClr>
                <a:schemeClr val="lt1"/>
              </a:buClr>
              <a:buSzPts val="2600"/>
              <a:buFont typeface="Noto Sans Symbols"/>
              <a:buChar char="▪"/>
            </a:pPr>
            <a:r>
              <a:rPr lang="en-US" sz="2600"/>
              <a:t>Be gentle! Use slow movements when repositioning &amp; apply slow, steady traction during reduction attempt. </a:t>
            </a:r>
            <a:endParaRPr/>
          </a:p>
          <a:p>
            <a:pPr indent="-177800" lvl="0" marL="228600" rtl="0" algn="l">
              <a:lnSpc>
                <a:spcPct val="90000"/>
              </a:lnSpc>
              <a:spcBef>
                <a:spcPts val="600"/>
              </a:spcBef>
              <a:spcAft>
                <a:spcPts val="0"/>
              </a:spcAft>
              <a:buClr>
                <a:schemeClr val="lt1"/>
              </a:buClr>
              <a:buSzPts val="800"/>
              <a:buFont typeface="Noto Sans Symbols"/>
              <a:buNone/>
            </a:pPr>
            <a:r>
              <a:t/>
            </a:r>
            <a:endParaRPr sz="800"/>
          </a:p>
          <a:p>
            <a:pPr indent="-228600" lvl="0" marL="228600" rtl="0" algn="l">
              <a:lnSpc>
                <a:spcPct val="90000"/>
              </a:lnSpc>
              <a:spcBef>
                <a:spcPts val="600"/>
              </a:spcBef>
              <a:spcAft>
                <a:spcPts val="0"/>
              </a:spcAft>
              <a:buClr>
                <a:schemeClr val="lt1"/>
              </a:buClr>
              <a:buSzPts val="2600"/>
              <a:buFont typeface="Noto Sans Symbols"/>
              <a:buChar char="▪"/>
            </a:pPr>
            <a:r>
              <a:rPr lang="en-US" sz="2600"/>
              <a:t>Be patient. Many reductions can take </a:t>
            </a:r>
            <a:r>
              <a:rPr b="1" lang="en-US" sz="2600"/>
              <a:t>10-15 minutes </a:t>
            </a:r>
            <a:r>
              <a:rPr lang="en-US" sz="2600"/>
              <a:t>or more. </a:t>
            </a:r>
            <a:endParaRPr/>
          </a:p>
          <a:p>
            <a:pPr indent="-228600" lvl="1" marL="685800" rtl="0" algn="l">
              <a:lnSpc>
                <a:spcPct val="90000"/>
              </a:lnSpc>
              <a:spcBef>
                <a:spcPts val="500"/>
              </a:spcBef>
              <a:spcAft>
                <a:spcPts val="0"/>
              </a:spcAft>
              <a:buClr>
                <a:schemeClr val="lt1"/>
              </a:buClr>
              <a:buSzPts val="2400"/>
              <a:buFont typeface="Noto Sans Symbols"/>
              <a:buChar char="▪"/>
            </a:pPr>
            <a:r>
              <a:rPr b="1" lang="en-US" sz="2400"/>
              <a:t>Relaxation</a:t>
            </a:r>
            <a:r>
              <a:rPr lang="en-US" sz="2400"/>
              <a:t> is key to most reductions</a:t>
            </a:r>
            <a:r>
              <a:rPr lang="en-US" sz="2600"/>
              <a:t>. </a:t>
            </a:r>
            <a:r>
              <a:rPr lang="en-US" sz="2400"/>
              <a:t>Patients relax at different speeds </a:t>
            </a:r>
            <a:endParaRPr/>
          </a:p>
          <a:p>
            <a:pPr indent="-228600" lvl="0" marL="228600" rtl="0" algn="l">
              <a:lnSpc>
                <a:spcPct val="90000"/>
              </a:lnSpc>
              <a:spcBef>
                <a:spcPts val="1000"/>
              </a:spcBef>
              <a:spcAft>
                <a:spcPts val="0"/>
              </a:spcAft>
              <a:buClr>
                <a:schemeClr val="lt1"/>
              </a:buClr>
              <a:buSzPts val="2600"/>
              <a:buFont typeface="Noto Sans Symbols"/>
              <a:buChar char="▪"/>
            </a:pPr>
            <a:r>
              <a:rPr b="1" lang="en-US" sz="2600" u="sng"/>
              <a:t>STOP</a:t>
            </a:r>
            <a:r>
              <a:rPr lang="en-US" sz="2600"/>
              <a:t> reduction attempt, if significantly increased pain or patient is resistant</a:t>
            </a:r>
            <a:endParaRPr/>
          </a:p>
          <a:p>
            <a:pPr indent="-76200" lvl="1" marL="685800" rtl="0" algn="l">
              <a:lnSpc>
                <a:spcPct val="90000"/>
              </a:lnSpc>
              <a:spcBef>
                <a:spcPts val="500"/>
              </a:spcBef>
              <a:spcAft>
                <a:spcPts val="0"/>
              </a:spcAft>
              <a:buClr>
                <a:schemeClr val="lt1"/>
              </a:buClr>
              <a:buSzPts val="2400"/>
              <a:buFont typeface="Noto Sans Symbols"/>
              <a:buNone/>
            </a:pPr>
            <a:r>
              <a:t/>
            </a:r>
            <a:endParaRPr sz="2400"/>
          </a:p>
          <a:p>
            <a:pPr indent="-76200" lvl="1" marL="685800" rtl="0" algn="l">
              <a:lnSpc>
                <a:spcPct val="90000"/>
              </a:lnSpc>
              <a:spcBef>
                <a:spcPts val="500"/>
              </a:spcBef>
              <a:spcAft>
                <a:spcPts val="0"/>
              </a:spcAft>
              <a:buClr>
                <a:schemeClr val="lt1"/>
              </a:buClr>
              <a:buSzPts val="2400"/>
              <a:buFont typeface="Noto Sans Symbols"/>
              <a:buNone/>
            </a:pPr>
            <a:r>
              <a:t/>
            </a:r>
            <a:endParaRPr sz="2400"/>
          </a:p>
          <a:p>
            <a:pPr indent="-88900" lvl="0" marL="228600" rtl="0" algn="l">
              <a:lnSpc>
                <a:spcPct val="90000"/>
              </a:lnSpc>
              <a:spcBef>
                <a:spcPts val="1000"/>
              </a:spcBef>
              <a:spcAft>
                <a:spcPts val="0"/>
              </a:spcAft>
              <a:buClr>
                <a:schemeClr val="lt1"/>
              </a:buClr>
              <a:buSzPts val="2200"/>
              <a:buFont typeface="Noto Sans Symbols"/>
              <a:buNone/>
            </a:pPr>
            <a:r>
              <a:t/>
            </a:r>
            <a:endParaRPr/>
          </a:p>
        </p:txBody>
      </p:sp>
      <p:sp>
        <p:nvSpPr>
          <p:cNvPr id="319" name="Google Shape;319;p1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8"/>
          <p:cNvSpPr txBox="1"/>
          <p:nvPr>
            <p:ph type="title"/>
          </p:nvPr>
        </p:nvSpPr>
        <p:spPr>
          <a:xfrm>
            <a:off x="378885" y="609829"/>
            <a:ext cx="11432116" cy="96784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DIGIT ANATOMY: FINGERS</a:t>
            </a:r>
            <a:endParaRPr/>
          </a:p>
        </p:txBody>
      </p:sp>
      <p:sp>
        <p:nvSpPr>
          <p:cNvPr id="326" name="Google Shape;326;p1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7" name="Google Shape;327;p18"/>
          <p:cNvPicPr preferRelativeResize="0"/>
          <p:nvPr/>
        </p:nvPicPr>
        <p:blipFill rotWithShape="1">
          <a:blip r:embed="rId3">
            <a:alphaModFix/>
          </a:blip>
          <a:srcRect b="0" l="0" r="0" t="0"/>
          <a:stretch/>
        </p:blipFill>
        <p:spPr>
          <a:xfrm>
            <a:off x="1437153" y="1872166"/>
            <a:ext cx="4415007" cy="4415007"/>
          </a:xfrm>
          <a:prstGeom prst="rect">
            <a:avLst/>
          </a:prstGeom>
          <a:noFill/>
          <a:ln>
            <a:noFill/>
          </a:ln>
          <a:effectLst>
            <a:outerShdw blurRad="292100" rotWithShape="0" algn="tl" dir="2700000" dist="139700">
              <a:srgbClr val="333333">
                <a:alpha val="64705"/>
              </a:srgbClr>
            </a:outerShdw>
          </a:effectLst>
        </p:spPr>
      </p:pic>
      <p:pic>
        <p:nvPicPr>
          <p:cNvPr id="328" name="Google Shape;328;p18"/>
          <p:cNvPicPr preferRelativeResize="0"/>
          <p:nvPr/>
        </p:nvPicPr>
        <p:blipFill rotWithShape="1">
          <a:blip r:embed="rId4">
            <a:alphaModFix/>
          </a:blip>
          <a:srcRect b="0" l="0" r="0" t="0"/>
          <a:stretch/>
        </p:blipFill>
        <p:spPr>
          <a:xfrm>
            <a:off x="6955304" y="1944666"/>
            <a:ext cx="3240256" cy="3240256"/>
          </a:xfrm>
          <a:prstGeom prst="rect">
            <a:avLst/>
          </a:prstGeom>
          <a:noFill/>
          <a:ln>
            <a:noFill/>
          </a:ln>
          <a:effectLst>
            <a:outerShdw blurRad="292100" rotWithShape="0" algn="tl" dir="2700000" dist="139700">
              <a:srgbClr val="333333">
                <a:alpha val="64705"/>
              </a:srgbClr>
            </a:outerShdw>
          </a:effectLst>
        </p:spPr>
      </p:pic>
      <p:sp>
        <p:nvSpPr>
          <p:cNvPr id="329" name="Google Shape;329;p18"/>
          <p:cNvSpPr txBox="1"/>
          <p:nvPr/>
        </p:nvSpPr>
        <p:spPr>
          <a:xfrm>
            <a:off x="6200049" y="5392476"/>
            <a:ext cx="571605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entury Gothic"/>
                <a:ea typeface="Century Gothic"/>
                <a:cs typeface="Century Gothic"/>
                <a:sym typeface="Century Gothic"/>
              </a:rPr>
              <a:t>We are only waivered to reduce distal and proximal interphalangeal joints, NOT metacarpophalangeal joints</a:t>
            </a:r>
            <a:r>
              <a:rPr lang="en-US" sz="1600">
                <a:solidFill>
                  <a:schemeClr val="lt1"/>
                </a:solidFill>
                <a:latin typeface="Century Gothic"/>
                <a:ea typeface="Century Gothic"/>
                <a:cs typeface="Century Gothic"/>
                <a:sym typeface="Century Gothic"/>
              </a:rPr>
              <a:t>!</a:t>
            </a:r>
            <a:endParaRPr/>
          </a:p>
        </p:txBody>
      </p:sp>
      <p:cxnSp>
        <p:nvCxnSpPr>
          <p:cNvPr id="330" name="Google Shape;330;p18"/>
          <p:cNvCxnSpPr/>
          <p:nvPr/>
        </p:nvCxnSpPr>
        <p:spPr>
          <a:xfrm>
            <a:off x="7754815" y="4079669"/>
            <a:ext cx="281354" cy="193467"/>
          </a:xfrm>
          <a:prstGeom prst="straightConnector1">
            <a:avLst/>
          </a:prstGeom>
          <a:noFill/>
          <a:ln cap="flat" cmpd="sng" w="28575">
            <a:solidFill>
              <a:srgbClr val="00CCFF"/>
            </a:solidFill>
            <a:prstDash val="solid"/>
            <a:round/>
            <a:headEnd len="sm" w="sm" type="none"/>
            <a:tailEnd len="med" w="med" type="triangle"/>
          </a:ln>
        </p:spPr>
      </p:cxnSp>
      <p:cxnSp>
        <p:nvCxnSpPr>
          <p:cNvPr id="331" name="Google Shape;331;p18"/>
          <p:cNvCxnSpPr/>
          <p:nvPr/>
        </p:nvCxnSpPr>
        <p:spPr>
          <a:xfrm>
            <a:off x="2394438" y="3429000"/>
            <a:ext cx="287217" cy="425488"/>
          </a:xfrm>
          <a:prstGeom prst="straightConnector1">
            <a:avLst/>
          </a:prstGeom>
          <a:noFill/>
          <a:ln cap="flat" cmpd="sng" w="28575">
            <a:solidFill>
              <a:srgbClr val="00CCFF"/>
            </a:solidFill>
            <a:prstDash val="solid"/>
            <a:round/>
            <a:headEnd len="sm" w="sm" type="none"/>
            <a:tailEnd len="med" w="med" type="triangle"/>
          </a:ln>
        </p:spPr>
      </p:cxnSp>
      <p:cxnSp>
        <p:nvCxnSpPr>
          <p:cNvPr id="332" name="Google Shape;332;p18"/>
          <p:cNvCxnSpPr/>
          <p:nvPr/>
        </p:nvCxnSpPr>
        <p:spPr>
          <a:xfrm rot="10800000">
            <a:off x="2681656" y="4572001"/>
            <a:ext cx="167052" cy="1002322"/>
          </a:xfrm>
          <a:prstGeom prst="straightConnector1">
            <a:avLst/>
          </a:prstGeom>
          <a:noFill/>
          <a:ln cap="flat" cmpd="sng" w="28575">
            <a:solidFill>
              <a:srgbClr val="00CCFF"/>
            </a:solidFill>
            <a:prstDash val="solid"/>
            <a:round/>
            <a:headEnd len="sm" w="sm" type="none"/>
            <a:tailEnd len="med" w="med" type="triangle"/>
          </a:ln>
        </p:spPr>
      </p:cxnSp>
      <p:sp>
        <p:nvSpPr>
          <p:cNvPr id="333" name="Google Shape;333;p18"/>
          <p:cNvSpPr/>
          <p:nvPr/>
        </p:nvSpPr>
        <p:spPr>
          <a:xfrm rot="833344">
            <a:off x="2632693" y="1918355"/>
            <a:ext cx="2365178" cy="1514131"/>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4" name="Google Shape;334;p18"/>
          <p:cNvSpPr/>
          <p:nvPr/>
        </p:nvSpPr>
        <p:spPr>
          <a:xfrm rot="-291202">
            <a:off x="9012077" y="2318177"/>
            <a:ext cx="925705" cy="1285556"/>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9"/>
          <p:cNvSpPr txBox="1"/>
          <p:nvPr>
            <p:ph type="title"/>
          </p:nvPr>
        </p:nvSpPr>
        <p:spPr>
          <a:xfrm>
            <a:off x="378885" y="609829"/>
            <a:ext cx="11432116" cy="96784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DIGIT ANATOMY: TOES   </a:t>
            </a:r>
            <a:endParaRPr/>
          </a:p>
        </p:txBody>
      </p:sp>
      <p:sp>
        <p:nvSpPr>
          <p:cNvPr id="341" name="Google Shape;341;p1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2" name="Google Shape;342;p19"/>
          <p:cNvSpPr txBox="1"/>
          <p:nvPr/>
        </p:nvSpPr>
        <p:spPr>
          <a:xfrm>
            <a:off x="6183275" y="2174669"/>
            <a:ext cx="5716058" cy="1331390"/>
          </a:xfrm>
          <a:prstGeom prst="rect">
            <a:avLst/>
          </a:prstGeom>
          <a:noFill/>
          <a:ln>
            <a:noFill/>
          </a:ln>
        </p:spPr>
        <p:txBody>
          <a:bodyPr anchorCtr="0" anchor="t" bIns="45700" lIns="91425" spcFirstLastPara="1" rIns="91425" wrap="square" tIns="45700">
            <a:spAutoFit/>
          </a:bodyPr>
          <a:lstStyle/>
          <a:p>
            <a:pPr indent="0" lvl="0" marL="0" marR="0" rtl="0" algn="l">
              <a:lnSpc>
                <a:spcPct val="114000"/>
              </a:lnSpc>
              <a:spcBef>
                <a:spcPts val="0"/>
              </a:spcBef>
              <a:spcAft>
                <a:spcPts val="0"/>
              </a:spcAft>
              <a:buNone/>
            </a:pPr>
            <a:r>
              <a:rPr lang="en-US" sz="2400">
                <a:solidFill>
                  <a:schemeClr val="lt1"/>
                </a:solidFill>
                <a:latin typeface="Century Gothic"/>
                <a:ea typeface="Century Gothic"/>
                <a:cs typeface="Century Gothic"/>
                <a:sym typeface="Century Gothic"/>
              </a:rPr>
              <a:t>We are only waivered to reduce distal and proximal interphalangeal joints, NOT metatarsophalangeal joints</a:t>
            </a:r>
            <a:r>
              <a:rPr lang="en-US" sz="1800">
                <a:solidFill>
                  <a:schemeClr val="lt1"/>
                </a:solidFill>
                <a:latin typeface="Century Gothic"/>
                <a:ea typeface="Century Gothic"/>
                <a:cs typeface="Century Gothic"/>
                <a:sym typeface="Century Gothic"/>
              </a:rPr>
              <a:t>!</a:t>
            </a:r>
            <a:endParaRPr/>
          </a:p>
        </p:txBody>
      </p:sp>
      <p:cxnSp>
        <p:nvCxnSpPr>
          <p:cNvPr id="343" name="Google Shape;343;p19"/>
          <p:cNvCxnSpPr/>
          <p:nvPr/>
        </p:nvCxnSpPr>
        <p:spPr>
          <a:xfrm>
            <a:off x="2394438" y="3429000"/>
            <a:ext cx="287217" cy="425488"/>
          </a:xfrm>
          <a:prstGeom prst="straightConnector1">
            <a:avLst/>
          </a:prstGeom>
          <a:noFill/>
          <a:ln cap="flat" cmpd="sng" w="28575">
            <a:solidFill>
              <a:srgbClr val="00CCFF"/>
            </a:solidFill>
            <a:prstDash val="solid"/>
            <a:round/>
            <a:headEnd len="sm" w="sm" type="none"/>
            <a:tailEnd len="med" w="med" type="triangle"/>
          </a:ln>
        </p:spPr>
      </p:cxnSp>
      <p:cxnSp>
        <p:nvCxnSpPr>
          <p:cNvPr id="344" name="Google Shape;344;p19"/>
          <p:cNvCxnSpPr/>
          <p:nvPr/>
        </p:nvCxnSpPr>
        <p:spPr>
          <a:xfrm rot="10800000">
            <a:off x="2681656" y="4572001"/>
            <a:ext cx="167052" cy="1002322"/>
          </a:xfrm>
          <a:prstGeom prst="straightConnector1">
            <a:avLst/>
          </a:prstGeom>
          <a:noFill/>
          <a:ln cap="flat" cmpd="sng" w="28575">
            <a:solidFill>
              <a:srgbClr val="00CCFF"/>
            </a:solidFill>
            <a:prstDash val="solid"/>
            <a:round/>
            <a:headEnd len="sm" w="sm" type="none"/>
            <a:tailEnd len="med" w="med" type="triangle"/>
          </a:ln>
        </p:spPr>
      </p:cxnSp>
      <p:pic>
        <p:nvPicPr>
          <p:cNvPr id="345" name="Google Shape;345;p19"/>
          <p:cNvPicPr preferRelativeResize="0"/>
          <p:nvPr/>
        </p:nvPicPr>
        <p:blipFill rotWithShape="1">
          <a:blip r:embed="rId3">
            <a:alphaModFix/>
          </a:blip>
          <a:srcRect b="0" l="0" r="37625" t="0"/>
          <a:stretch/>
        </p:blipFill>
        <p:spPr>
          <a:xfrm>
            <a:off x="603504" y="2174669"/>
            <a:ext cx="5092585" cy="40735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
          <p:cNvSpPr txBox="1"/>
          <p:nvPr>
            <p:ph type="title"/>
          </p:nvPr>
        </p:nvSpPr>
        <p:spPr>
          <a:xfrm>
            <a:off x="-1940560" y="848809"/>
            <a:ext cx="8610600" cy="1295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00"/>
              </a:buClr>
              <a:buSzPts val="4000"/>
              <a:buFont typeface="Century Gothic"/>
              <a:buNone/>
            </a:pPr>
            <a:r>
              <a:rPr b="1" lang="en-US" u="sng">
                <a:solidFill>
                  <a:srgbClr val="FFFF00"/>
                </a:solidFill>
              </a:rPr>
              <a:t>OBJECTIVE:</a:t>
            </a:r>
            <a:endParaRPr/>
          </a:p>
        </p:txBody>
      </p:sp>
      <p:sp>
        <p:nvSpPr>
          <p:cNvPr id="189" name="Google Shape;189;p2"/>
          <p:cNvSpPr txBox="1"/>
          <p:nvPr>
            <p:ph idx="1" type="body"/>
          </p:nvPr>
        </p:nvSpPr>
        <p:spPr>
          <a:xfrm>
            <a:off x="914409" y="1821391"/>
            <a:ext cx="11054071" cy="931969"/>
          </a:xfrm>
          <a:prstGeom prst="rect">
            <a:avLst/>
          </a:prstGeom>
          <a:noFill/>
          <a:ln>
            <a:noFill/>
          </a:ln>
        </p:spPr>
        <p:txBody>
          <a:bodyPr anchorCtr="0" anchor="b"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solidFill>
                <a:srgbClr val="FFFF00"/>
              </a:solidFill>
            </a:endParaRPr>
          </a:p>
          <a:p>
            <a:pPr indent="0" lvl="0" marL="0" rtl="0" algn="l">
              <a:lnSpc>
                <a:spcPct val="90000"/>
              </a:lnSpc>
              <a:spcBef>
                <a:spcPts val="1000"/>
              </a:spcBef>
              <a:spcAft>
                <a:spcPts val="0"/>
              </a:spcAft>
              <a:buClr>
                <a:schemeClr val="lt1"/>
              </a:buClr>
              <a:buSzPct val="100000"/>
              <a:buNone/>
            </a:pPr>
            <a:r>
              <a:rPr lang="en-US"/>
              <a:t>	</a:t>
            </a:r>
            <a:endParaRPr/>
          </a:p>
          <a:p>
            <a:pPr indent="-298450" lvl="0" marL="342900" rtl="0" algn="l">
              <a:lnSpc>
                <a:spcPct val="90000"/>
              </a:lnSpc>
              <a:spcBef>
                <a:spcPts val="1000"/>
              </a:spcBef>
              <a:spcAft>
                <a:spcPts val="0"/>
              </a:spcAft>
              <a:buClr>
                <a:schemeClr val="lt1"/>
              </a:buClr>
              <a:buSzPct val="100000"/>
              <a:buFont typeface="Noto Sans Symbols"/>
              <a:buNone/>
            </a:pPr>
            <a:r>
              <a:t/>
            </a:r>
            <a:endParaRPr/>
          </a:p>
          <a:p>
            <a:pPr indent="0" lvl="0" marL="0" rtl="0" algn="l">
              <a:lnSpc>
                <a:spcPct val="90000"/>
              </a:lnSpc>
              <a:spcBef>
                <a:spcPts val="1000"/>
              </a:spcBef>
              <a:spcAft>
                <a:spcPts val="0"/>
              </a:spcAft>
              <a:buClr>
                <a:schemeClr val="lt1"/>
              </a:buClr>
              <a:buSzPct val="100000"/>
              <a:buNone/>
            </a:pPr>
            <a:r>
              <a:rPr i="1" lang="en-US" sz="12800">
                <a:latin typeface="Overlock"/>
                <a:ea typeface="Overlock"/>
                <a:cs typeface="Overlock"/>
                <a:sym typeface="Overlock"/>
              </a:rPr>
              <a:t>Review of waivered medications and procedures approved by Drs Hakkarinen and Hurtado</a:t>
            </a:r>
            <a:endParaRPr/>
          </a:p>
        </p:txBody>
      </p:sp>
      <p:sp>
        <p:nvSpPr>
          <p:cNvPr id="190" name="Google Shape;190;p2"/>
          <p:cNvSpPr txBox="1"/>
          <p:nvPr>
            <p:ph idx="2" type="body"/>
          </p:nvPr>
        </p:nvSpPr>
        <p:spPr>
          <a:xfrm>
            <a:off x="7029765" y="3675590"/>
            <a:ext cx="5311775" cy="3086019"/>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chemeClr val="lt1"/>
              </a:buClr>
              <a:buSzPts val="2400"/>
              <a:buNone/>
            </a:pPr>
            <a:r>
              <a:rPr b="1" lang="en-US" sz="2400" u="sng"/>
              <a:t>Medications</a:t>
            </a:r>
            <a:endParaRPr/>
          </a:p>
          <a:p>
            <a:pPr indent="-215900" lvl="1" marL="800100" rtl="0" algn="l">
              <a:lnSpc>
                <a:spcPct val="90000"/>
              </a:lnSpc>
              <a:spcBef>
                <a:spcPts val="500"/>
              </a:spcBef>
              <a:spcAft>
                <a:spcPts val="0"/>
              </a:spcAft>
              <a:buClr>
                <a:schemeClr val="lt1"/>
              </a:buClr>
              <a:buSzPts val="2000"/>
              <a:buFont typeface="Noto Sans Symbols"/>
              <a:buNone/>
            </a:pPr>
            <a:r>
              <a:t/>
            </a:r>
            <a:endParaRPr/>
          </a:p>
          <a:p>
            <a:pPr indent="-342900" lvl="1" marL="800100" rtl="0" algn="l">
              <a:lnSpc>
                <a:spcPct val="90000"/>
              </a:lnSpc>
              <a:spcBef>
                <a:spcPts val="500"/>
              </a:spcBef>
              <a:spcAft>
                <a:spcPts val="0"/>
              </a:spcAft>
              <a:buClr>
                <a:schemeClr val="lt1"/>
              </a:buClr>
              <a:buSzPts val="2200"/>
              <a:buFont typeface="Noto Sans Symbols"/>
              <a:buChar char="❖"/>
            </a:pPr>
            <a:r>
              <a:rPr lang="en-US" sz="2200"/>
              <a:t>Sedatives</a:t>
            </a:r>
            <a:endParaRPr/>
          </a:p>
          <a:p>
            <a:pPr indent="-342900" lvl="1" marL="800100" rtl="0" algn="l">
              <a:lnSpc>
                <a:spcPct val="90000"/>
              </a:lnSpc>
              <a:spcBef>
                <a:spcPts val="500"/>
              </a:spcBef>
              <a:spcAft>
                <a:spcPts val="0"/>
              </a:spcAft>
              <a:buClr>
                <a:schemeClr val="lt1"/>
              </a:buClr>
              <a:buSzPts val="2200"/>
              <a:buFont typeface="Noto Sans Symbols"/>
              <a:buChar char="❖"/>
            </a:pPr>
            <a:r>
              <a:rPr lang="en-US" sz="2200"/>
              <a:t>Paralytics</a:t>
            </a:r>
            <a:endParaRPr/>
          </a:p>
          <a:p>
            <a:pPr indent="-342900" lvl="1" marL="800100" rtl="0" algn="l">
              <a:lnSpc>
                <a:spcPct val="90000"/>
              </a:lnSpc>
              <a:spcBef>
                <a:spcPts val="500"/>
              </a:spcBef>
              <a:spcAft>
                <a:spcPts val="0"/>
              </a:spcAft>
              <a:buClr>
                <a:schemeClr val="lt1"/>
              </a:buClr>
              <a:buSzPts val="2200"/>
              <a:buFont typeface="Noto Sans Symbols"/>
              <a:buChar char="❖"/>
            </a:pPr>
            <a:r>
              <a:rPr lang="en-US" sz="2200"/>
              <a:t>Antibiotics</a:t>
            </a:r>
            <a:endParaRPr/>
          </a:p>
          <a:p>
            <a:pPr indent="-342900" lvl="1" marL="800100" rtl="0" algn="l">
              <a:lnSpc>
                <a:spcPct val="90000"/>
              </a:lnSpc>
              <a:spcBef>
                <a:spcPts val="500"/>
              </a:spcBef>
              <a:spcAft>
                <a:spcPts val="0"/>
              </a:spcAft>
              <a:buClr>
                <a:schemeClr val="lt1"/>
              </a:buClr>
              <a:buSzPts val="2200"/>
              <a:buFont typeface="Noto Sans Symbols"/>
              <a:buChar char="❖"/>
            </a:pPr>
            <a:r>
              <a:rPr lang="en-US" sz="2200"/>
              <a:t>Tranexamic Acid</a:t>
            </a:r>
            <a:endParaRPr/>
          </a:p>
          <a:p>
            <a:pPr indent="-88900" lvl="0" marL="228600" rtl="0" algn="l">
              <a:lnSpc>
                <a:spcPct val="90000"/>
              </a:lnSpc>
              <a:spcBef>
                <a:spcPts val="1000"/>
              </a:spcBef>
              <a:spcAft>
                <a:spcPts val="0"/>
              </a:spcAft>
              <a:buClr>
                <a:schemeClr val="lt1"/>
              </a:buClr>
              <a:buSzPts val="2200"/>
              <a:buNone/>
            </a:pPr>
            <a:r>
              <a:t/>
            </a:r>
            <a:endParaRPr/>
          </a:p>
        </p:txBody>
      </p:sp>
      <p:sp>
        <p:nvSpPr>
          <p:cNvPr id="191" name="Google Shape;191;p2"/>
          <p:cNvSpPr txBox="1"/>
          <p:nvPr>
            <p:ph idx="3" type="body"/>
          </p:nvPr>
        </p:nvSpPr>
        <p:spPr>
          <a:xfrm>
            <a:off x="3246121" y="5816124"/>
            <a:ext cx="5105400" cy="823912"/>
          </a:xfrm>
          <a:prstGeom prst="rect">
            <a:avLst/>
          </a:prstGeom>
          <a:noFill/>
          <a:ln>
            <a:noFill/>
          </a:ln>
        </p:spPr>
        <p:txBody>
          <a:bodyPr anchorCtr="0" anchor="b" bIns="45700" lIns="91425" spcFirstLastPara="1" rIns="91425" wrap="square" tIns="45700">
            <a:normAutofit fontScale="25000" lnSpcReduction="20000"/>
          </a:bodyPr>
          <a:lstStyle/>
          <a:p>
            <a:pPr indent="0" lvl="0" marL="0" rtl="0" algn="l">
              <a:lnSpc>
                <a:spcPct val="90000"/>
              </a:lnSpc>
              <a:spcBef>
                <a:spcPts val="0"/>
              </a:spcBef>
              <a:spcAft>
                <a:spcPts val="0"/>
              </a:spcAft>
              <a:buClr>
                <a:schemeClr val="lt1"/>
              </a:buClr>
              <a:buSzPct val="100000"/>
              <a:buNone/>
            </a:pPr>
            <a:r>
              <a:t/>
            </a:r>
            <a:endParaRPr/>
          </a:p>
        </p:txBody>
      </p:sp>
      <p:sp>
        <p:nvSpPr>
          <p:cNvPr id="192" name="Google Shape;192;p2"/>
          <p:cNvSpPr txBox="1"/>
          <p:nvPr>
            <p:ph idx="4" type="body"/>
          </p:nvPr>
        </p:nvSpPr>
        <p:spPr>
          <a:xfrm>
            <a:off x="1033147" y="3675591"/>
            <a:ext cx="5334000" cy="3086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US" sz="2400" u="sng"/>
              <a:t>Procedures</a:t>
            </a:r>
            <a:endParaRPr/>
          </a:p>
          <a:p>
            <a:pPr indent="0" lvl="0" marL="0" rtl="0" algn="l">
              <a:lnSpc>
                <a:spcPct val="90000"/>
              </a:lnSpc>
              <a:spcBef>
                <a:spcPts val="1000"/>
              </a:spcBef>
              <a:spcAft>
                <a:spcPts val="0"/>
              </a:spcAft>
              <a:buClr>
                <a:schemeClr val="lt1"/>
              </a:buClr>
              <a:buSzPts val="2400"/>
              <a:buNone/>
            </a:pPr>
            <a:r>
              <a:t/>
            </a:r>
            <a:endParaRPr b="1" sz="2400" u="sng"/>
          </a:p>
          <a:p>
            <a:pPr indent="-228600" lvl="0" marL="228600" rtl="0" algn="l">
              <a:lnSpc>
                <a:spcPct val="90000"/>
              </a:lnSpc>
              <a:spcBef>
                <a:spcPts val="1000"/>
              </a:spcBef>
              <a:spcAft>
                <a:spcPts val="0"/>
              </a:spcAft>
              <a:buClr>
                <a:schemeClr val="lt1"/>
              </a:buClr>
              <a:buSzPts val="2200"/>
              <a:buFont typeface="Noto Sans Symbols"/>
              <a:buChar char="❖"/>
            </a:pPr>
            <a:r>
              <a:rPr lang="en-US"/>
              <a:t>Joint Reduction</a:t>
            </a:r>
            <a:endParaRPr/>
          </a:p>
          <a:p>
            <a:pPr indent="-228600" lvl="0" marL="228600" rtl="0" algn="l">
              <a:lnSpc>
                <a:spcPct val="90000"/>
              </a:lnSpc>
              <a:spcBef>
                <a:spcPts val="1000"/>
              </a:spcBef>
              <a:spcAft>
                <a:spcPts val="0"/>
              </a:spcAft>
              <a:buClr>
                <a:schemeClr val="lt1"/>
              </a:buClr>
              <a:buSzPts val="2200"/>
              <a:buFont typeface="Noto Sans Symbols"/>
              <a:buChar char="❖"/>
            </a:pPr>
            <a:r>
              <a:rPr lang="en-US"/>
              <a:t>MAAM</a:t>
            </a:r>
            <a:endParaRPr/>
          </a:p>
          <a:p>
            <a:pPr indent="-228600" lvl="0" marL="228600" rtl="0" algn="l">
              <a:lnSpc>
                <a:spcPct val="90000"/>
              </a:lnSpc>
              <a:spcBef>
                <a:spcPts val="1000"/>
              </a:spcBef>
              <a:spcAft>
                <a:spcPts val="0"/>
              </a:spcAft>
              <a:buClr>
                <a:schemeClr val="lt1"/>
              </a:buClr>
              <a:buSzPts val="2200"/>
              <a:buFont typeface="Noto Sans Symbols"/>
              <a:buChar char="❖"/>
            </a:pPr>
            <a:r>
              <a:rPr lang="en-US"/>
              <a:t>OG Tube Placement</a:t>
            </a:r>
            <a:endParaRPr/>
          </a:p>
          <a:p>
            <a:pPr indent="-88900" lvl="0" marL="228600" rtl="0" algn="l">
              <a:lnSpc>
                <a:spcPct val="90000"/>
              </a:lnSpc>
              <a:spcBef>
                <a:spcPts val="1000"/>
              </a:spcBef>
              <a:spcAft>
                <a:spcPts val="0"/>
              </a:spcAft>
              <a:buClr>
                <a:schemeClr val="lt1"/>
              </a:buClr>
              <a:buSzPts val="2200"/>
              <a:buNone/>
            </a:pPr>
            <a:r>
              <a:t/>
            </a:r>
            <a:endParaRPr/>
          </a:p>
        </p:txBody>
      </p:sp>
      <p:sp>
        <p:nvSpPr>
          <p:cNvPr id="193" name="Google Shape;193;p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0"/>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FINGER DISLOCATION</a:t>
            </a:r>
            <a:endParaRPr/>
          </a:p>
        </p:txBody>
      </p:sp>
      <p:pic>
        <p:nvPicPr>
          <p:cNvPr id="351" name="Google Shape;351;p20"/>
          <p:cNvPicPr preferRelativeResize="0"/>
          <p:nvPr>
            <p:ph idx="1" type="body"/>
          </p:nvPr>
        </p:nvPicPr>
        <p:blipFill rotWithShape="1">
          <a:blip r:embed="rId3">
            <a:alphaModFix/>
          </a:blip>
          <a:srcRect b="0" l="0" r="0" t="0"/>
          <a:stretch/>
        </p:blipFill>
        <p:spPr>
          <a:xfrm>
            <a:off x="1680820" y="2193925"/>
            <a:ext cx="8830360" cy="4024313"/>
          </a:xfrm>
          <a:prstGeom prst="rect">
            <a:avLst/>
          </a:prstGeom>
          <a:noFill/>
          <a:ln>
            <a:noFill/>
          </a:ln>
        </p:spPr>
      </p:pic>
      <p:sp>
        <p:nvSpPr>
          <p:cNvPr id="352" name="Google Shape;352;p2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3" name="Google Shape;353;p20"/>
          <p:cNvSpPr txBox="1"/>
          <p:nvPr/>
        </p:nvSpPr>
        <p:spPr>
          <a:xfrm>
            <a:off x="941593" y="1822910"/>
            <a:ext cx="1143211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Most commonly dislocated joint in the body is the proximal interphalangeal (PIP) joint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FINGER REDUCTION</a:t>
            </a:r>
            <a:endParaRPr/>
          </a:p>
        </p:txBody>
      </p:sp>
      <p:sp>
        <p:nvSpPr>
          <p:cNvPr id="360" name="Google Shape;360;p2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61" name="Google Shape;361;p21"/>
          <p:cNvPicPr preferRelativeResize="0"/>
          <p:nvPr/>
        </p:nvPicPr>
        <p:blipFill rotWithShape="1">
          <a:blip r:embed="rId3">
            <a:alphaModFix/>
          </a:blip>
          <a:srcRect b="0" l="0" r="0" t="0"/>
          <a:stretch/>
        </p:blipFill>
        <p:spPr>
          <a:xfrm>
            <a:off x="8037476" y="3781579"/>
            <a:ext cx="3271782" cy="2093940"/>
          </a:xfrm>
          <a:prstGeom prst="rect">
            <a:avLst/>
          </a:prstGeom>
          <a:noFill/>
          <a:ln>
            <a:noFill/>
          </a:ln>
          <a:effectLst>
            <a:outerShdw blurRad="292100" rotWithShape="0" algn="tl" dir="2700000" dist="139700">
              <a:srgbClr val="333333">
                <a:alpha val="64705"/>
              </a:srgbClr>
            </a:outerShdw>
          </a:effectLst>
        </p:spPr>
      </p:pic>
      <p:sp>
        <p:nvSpPr>
          <p:cNvPr id="362" name="Google Shape;362;p21"/>
          <p:cNvSpPr txBox="1"/>
          <p:nvPr/>
        </p:nvSpPr>
        <p:spPr>
          <a:xfrm>
            <a:off x="7248058" y="2052236"/>
            <a:ext cx="4562943"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Assess pre-&amp;-post CMS</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Pull steady, gentle axial traction until reduced</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Buddy tape or splint</a:t>
            </a:r>
            <a:endParaRPr/>
          </a:p>
        </p:txBody>
      </p:sp>
      <p:pic>
        <p:nvPicPr>
          <p:cNvPr id="363" name="Google Shape;363;p21"/>
          <p:cNvPicPr preferRelativeResize="0"/>
          <p:nvPr/>
        </p:nvPicPr>
        <p:blipFill rotWithShape="1">
          <a:blip r:embed="rId4">
            <a:alphaModFix/>
          </a:blip>
          <a:srcRect b="0" l="0" r="0" t="0"/>
          <a:stretch/>
        </p:blipFill>
        <p:spPr>
          <a:xfrm>
            <a:off x="658882" y="2246363"/>
            <a:ext cx="6527615" cy="3539673"/>
          </a:xfrm>
          <a:prstGeom prst="rect">
            <a:avLst/>
          </a:prstGeom>
          <a:noFill/>
          <a:ln cap="sq" cmpd="sng" w="63500">
            <a:solidFill>
              <a:srgbClr val="FFFFFF"/>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2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TOE REDUCTION</a:t>
            </a:r>
            <a:endParaRPr/>
          </a:p>
        </p:txBody>
      </p:sp>
      <p:sp>
        <p:nvSpPr>
          <p:cNvPr id="369" name="Google Shape;369;p2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0" name="Google Shape;370;p22"/>
          <p:cNvSpPr txBox="1"/>
          <p:nvPr/>
        </p:nvSpPr>
        <p:spPr>
          <a:xfrm>
            <a:off x="7573374" y="2245666"/>
            <a:ext cx="4058850" cy="156966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Assess pre-&amp;-post CMS</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Pull steady, gentle traction until reduced</a:t>
            </a:r>
            <a:endParaRPr/>
          </a:p>
          <a:p>
            <a:pPr indent="-285750" lvl="0" marL="285750" marR="0" rtl="0" algn="l">
              <a:spcBef>
                <a:spcPts val="0"/>
              </a:spcBef>
              <a:spcAft>
                <a:spcPts val="0"/>
              </a:spcAft>
              <a:buClr>
                <a:schemeClr val="lt1"/>
              </a:buClr>
              <a:buSzPts val="2400"/>
              <a:buFont typeface="Arial"/>
              <a:buChar char="•"/>
            </a:pPr>
            <a:r>
              <a:rPr lang="en-US" sz="2400">
                <a:solidFill>
                  <a:schemeClr val="lt1"/>
                </a:solidFill>
                <a:latin typeface="Century Gothic"/>
                <a:ea typeface="Century Gothic"/>
                <a:cs typeface="Century Gothic"/>
                <a:sym typeface="Century Gothic"/>
              </a:rPr>
              <a:t>Buddy tape or splint</a:t>
            </a:r>
            <a:endParaRPr/>
          </a:p>
        </p:txBody>
      </p:sp>
      <p:pic>
        <p:nvPicPr>
          <p:cNvPr id="371" name="Google Shape;371;p22"/>
          <p:cNvPicPr preferRelativeResize="0"/>
          <p:nvPr/>
        </p:nvPicPr>
        <p:blipFill rotWithShape="1">
          <a:blip r:embed="rId3">
            <a:alphaModFix/>
          </a:blip>
          <a:srcRect b="0" l="0" r="0" t="0"/>
          <a:stretch/>
        </p:blipFill>
        <p:spPr>
          <a:xfrm>
            <a:off x="559776" y="1914524"/>
            <a:ext cx="6688281" cy="4170103"/>
          </a:xfrm>
          <a:prstGeom prst="rect">
            <a:avLst/>
          </a:prstGeom>
          <a:noFill/>
          <a:ln cap="sq" cmpd="sng" w="63500">
            <a:solidFill>
              <a:srgbClr val="FFFFFF"/>
            </a:solidFill>
            <a:prstDash val="solid"/>
            <a:miter lim="800000"/>
            <a:headEnd len="sm" w="sm" type="none"/>
            <a:tailEnd len="sm" w="sm" type="none"/>
          </a:ln>
        </p:spPr>
      </p:pic>
      <p:pic>
        <p:nvPicPr>
          <p:cNvPr id="372" name="Google Shape;372;p22"/>
          <p:cNvPicPr preferRelativeResize="0"/>
          <p:nvPr/>
        </p:nvPicPr>
        <p:blipFill rotWithShape="1">
          <a:blip r:embed="rId4">
            <a:alphaModFix/>
          </a:blip>
          <a:srcRect b="36825" l="0" r="0" t="0"/>
          <a:stretch/>
        </p:blipFill>
        <p:spPr>
          <a:xfrm>
            <a:off x="7832197" y="4092960"/>
            <a:ext cx="3105434" cy="18820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3"/>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ANATOMY: THE PATELLA</a:t>
            </a:r>
            <a:endParaRPr/>
          </a:p>
        </p:txBody>
      </p:sp>
      <p:sp>
        <p:nvSpPr>
          <p:cNvPr id="378" name="Google Shape;378;p2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79" name="Google Shape;379;p23"/>
          <p:cNvPicPr preferRelativeResize="0"/>
          <p:nvPr/>
        </p:nvPicPr>
        <p:blipFill rotWithShape="1">
          <a:blip r:embed="rId3">
            <a:alphaModFix/>
          </a:blip>
          <a:srcRect b="0" l="0" r="0" t="0"/>
          <a:stretch/>
        </p:blipFill>
        <p:spPr>
          <a:xfrm>
            <a:off x="1465200" y="1925896"/>
            <a:ext cx="4425646" cy="4425646"/>
          </a:xfrm>
          <a:prstGeom prst="rect">
            <a:avLst/>
          </a:prstGeom>
          <a:noFill/>
          <a:ln cap="flat" cmpd="sng" w="9525">
            <a:solidFill>
              <a:srgbClr val="990000"/>
            </a:solidFill>
            <a:prstDash val="solid"/>
            <a:round/>
            <a:headEnd len="sm" w="sm" type="none"/>
            <a:tailEnd len="sm" w="sm" type="none"/>
          </a:ln>
          <a:effectLst>
            <a:outerShdw blurRad="292100" rotWithShape="0" algn="tl" dir="2700000" dist="139700">
              <a:srgbClr val="333333">
                <a:alpha val="64705"/>
              </a:srgbClr>
            </a:outerShdw>
          </a:effectLst>
        </p:spPr>
      </p:pic>
      <p:pic>
        <p:nvPicPr>
          <p:cNvPr id="380" name="Google Shape;380;p23"/>
          <p:cNvPicPr preferRelativeResize="0"/>
          <p:nvPr/>
        </p:nvPicPr>
        <p:blipFill rotWithShape="1">
          <a:blip r:embed="rId4">
            <a:alphaModFix/>
          </a:blip>
          <a:srcRect b="0" l="0" r="0" t="0"/>
          <a:stretch/>
        </p:blipFill>
        <p:spPr>
          <a:xfrm>
            <a:off x="6819739" y="1925896"/>
            <a:ext cx="4425646" cy="4425646"/>
          </a:xfrm>
          <a:prstGeom prst="rect">
            <a:avLst/>
          </a:prstGeom>
          <a:noFill/>
          <a:ln cap="flat" cmpd="sng" w="9525">
            <a:solidFill>
              <a:srgbClr val="990000"/>
            </a:solidFill>
            <a:prstDash val="solid"/>
            <a:round/>
            <a:headEnd len="sm" w="sm" type="none"/>
            <a:tailEnd len="sm" w="sm" type="none"/>
          </a:ln>
          <a:effectLst>
            <a:outerShdw blurRad="292100" rotWithShape="0" algn="tl" dir="2700000" dist="139700">
              <a:srgbClr val="333333">
                <a:alpha val="6470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sz="4000"/>
              <a:t>PATELLAR DISLOCATION</a:t>
            </a:r>
            <a:endParaRPr/>
          </a:p>
        </p:txBody>
      </p:sp>
      <p:sp>
        <p:nvSpPr>
          <p:cNvPr id="386" name="Google Shape;386;p2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87" name="Google Shape;387;p24"/>
          <p:cNvPicPr preferRelativeResize="0"/>
          <p:nvPr/>
        </p:nvPicPr>
        <p:blipFill rotWithShape="1">
          <a:blip r:embed="rId3">
            <a:alphaModFix/>
          </a:blip>
          <a:srcRect b="0" l="7926" r="14577" t="0"/>
          <a:stretch/>
        </p:blipFill>
        <p:spPr>
          <a:xfrm>
            <a:off x="891189" y="1828395"/>
            <a:ext cx="3516924" cy="2552700"/>
          </a:xfrm>
          <a:prstGeom prst="rect">
            <a:avLst/>
          </a:prstGeom>
          <a:noFill/>
          <a:ln cap="flat" cmpd="sng" w="9525">
            <a:solidFill>
              <a:srgbClr val="990000"/>
            </a:solidFill>
            <a:prstDash val="solid"/>
            <a:round/>
            <a:headEnd len="sm" w="sm" type="none"/>
            <a:tailEnd len="sm" w="sm" type="none"/>
          </a:ln>
          <a:effectLst>
            <a:outerShdw blurRad="292100" rotWithShape="0" algn="tl" dir="2700000" dist="139700">
              <a:srgbClr val="333333">
                <a:alpha val="64705"/>
              </a:srgbClr>
            </a:outerShdw>
          </a:effectLst>
        </p:spPr>
      </p:pic>
      <p:pic>
        <p:nvPicPr>
          <p:cNvPr id="388" name="Google Shape;388;p24"/>
          <p:cNvPicPr preferRelativeResize="0"/>
          <p:nvPr/>
        </p:nvPicPr>
        <p:blipFill rotWithShape="1">
          <a:blip r:embed="rId4">
            <a:alphaModFix/>
          </a:blip>
          <a:srcRect b="0" l="8504" r="0" t="0"/>
          <a:stretch/>
        </p:blipFill>
        <p:spPr>
          <a:xfrm>
            <a:off x="813208" y="4067704"/>
            <a:ext cx="3594905" cy="2552700"/>
          </a:xfrm>
          <a:prstGeom prst="rect">
            <a:avLst/>
          </a:prstGeom>
          <a:noFill/>
          <a:ln cap="flat" cmpd="sng" w="9525">
            <a:solidFill>
              <a:srgbClr val="990000"/>
            </a:solidFill>
            <a:prstDash val="solid"/>
            <a:round/>
            <a:headEnd len="sm" w="sm" type="none"/>
            <a:tailEnd len="sm" w="sm" type="none"/>
          </a:ln>
          <a:effectLst>
            <a:outerShdw blurRad="292100" rotWithShape="0" algn="tl" dir="2700000" dist="139700">
              <a:srgbClr val="333333">
                <a:alpha val="64705"/>
              </a:srgbClr>
            </a:outerShdw>
          </a:effectLst>
        </p:spPr>
      </p:pic>
      <p:sp>
        <p:nvSpPr>
          <p:cNvPr id="389" name="Google Shape;389;p24"/>
          <p:cNvSpPr txBox="1"/>
          <p:nvPr/>
        </p:nvSpPr>
        <p:spPr>
          <a:xfrm>
            <a:off x="5212196" y="2251822"/>
            <a:ext cx="6399511"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Century Gothic"/>
                <a:ea typeface="Century Gothic"/>
                <a:cs typeface="Century Gothic"/>
                <a:sym typeface="Century Gothic"/>
              </a:rPr>
              <a:t>Most common in ages 16-20</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Century Gothic"/>
                <a:ea typeface="Century Gothic"/>
                <a:cs typeface="Century Gothic"/>
                <a:sym typeface="Century Gothic"/>
              </a:rPr>
              <a:t>Usually sports-related</a:t>
            </a:r>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Century Gothic"/>
                <a:ea typeface="Century Gothic"/>
                <a:cs typeface="Century Gothic"/>
                <a:sym typeface="Century Gothic"/>
              </a:rPr>
              <a:t>Women at higher risk than men, as well as patients with connective tissue diseases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5"/>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PATELLAR REDUCTION</a:t>
            </a:r>
            <a:endParaRPr/>
          </a:p>
        </p:txBody>
      </p:sp>
      <p:sp>
        <p:nvSpPr>
          <p:cNvPr id="396" name="Google Shape;396;p2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97" name="Google Shape;397;p25"/>
          <p:cNvPicPr preferRelativeResize="0"/>
          <p:nvPr/>
        </p:nvPicPr>
        <p:blipFill rotWithShape="1">
          <a:blip r:embed="rId3">
            <a:alphaModFix/>
          </a:blip>
          <a:srcRect b="0" l="0" r="0" t="0"/>
          <a:stretch/>
        </p:blipFill>
        <p:spPr>
          <a:xfrm>
            <a:off x="773096" y="1924050"/>
            <a:ext cx="7132760" cy="4439120"/>
          </a:xfrm>
          <a:prstGeom prst="rect">
            <a:avLst/>
          </a:prstGeom>
          <a:noFill/>
          <a:ln cap="sq" cmpd="sng" w="63500">
            <a:solidFill>
              <a:srgbClr val="FFFFFF"/>
            </a:solidFill>
            <a:prstDash val="solid"/>
            <a:miter lim="800000"/>
            <a:headEnd len="sm" w="sm" type="none"/>
            <a:tailEnd len="sm" w="sm" type="none"/>
          </a:ln>
        </p:spPr>
      </p:pic>
      <p:sp>
        <p:nvSpPr>
          <p:cNvPr id="398" name="Google Shape;398;p25"/>
          <p:cNvSpPr txBox="1"/>
          <p:nvPr/>
        </p:nvSpPr>
        <p:spPr>
          <a:xfrm>
            <a:off x="8167955" y="2039546"/>
            <a:ext cx="3643046"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lt1"/>
                </a:solidFill>
                <a:latin typeface="Century Gothic"/>
                <a:ea typeface="Century Gothic"/>
                <a:cs typeface="Century Gothic"/>
                <a:sym typeface="Century Gothic"/>
              </a:rPr>
              <a:t>The patient may walk with a splint in place (knee immobilizer, foam roll like a sleeping pad, etc.) after the reduction  </a:t>
            </a:r>
            <a:endParaRPr/>
          </a:p>
          <a:p>
            <a:pPr indent="0" lvl="0" marL="0" marR="0" rtl="0" algn="l">
              <a:spcBef>
                <a:spcPts val="0"/>
              </a:spcBef>
              <a:spcAft>
                <a:spcPts val="0"/>
              </a:spcAft>
              <a:buNone/>
            </a:pPr>
            <a:r>
              <a:t/>
            </a:r>
            <a:endParaRPr sz="22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200">
                <a:solidFill>
                  <a:schemeClr val="lt1"/>
                </a:solidFill>
                <a:latin typeface="Century Gothic"/>
                <a:ea typeface="Century Gothic"/>
                <a:cs typeface="Century Gothic"/>
                <a:sym typeface="Century Gothic"/>
              </a:rPr>
              <a:t>This is helpful in remote settings, when evacuation is needed.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2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a:t>SHOULDER DISLOCATION</a:t>
            </a:r>
            <a:endParaRPr/>
          </a:p>
        </p:txBody>
      </p:sp>
      <p:sp>
        <p:nvSpPr>
          <p:cNvPr id="405" name="Google Shape;405;p2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06" name="Google Shape;406;p26"/>
          <p:cNvSpPr txBox="1"/>
          <p:nvPr/>
        </p:nvSpPr>
        <p:spPr>
          <a:xfrm>
            <a:off x="6998677" y="1968629"/>
            <a:ext cx="4812324" cy="498598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lt1"/>
              </a:buClr>
              <a:buSzPts val="2400"/>
              <a:buFont typeface="Noto Sans Symbols"/>
              <a:buChar char="▪"/>
            </a:pPr>
            <a:r>
              <a:rPr b="1" lang="en-US" sz="2400">
                <a:solidFill>
                  <a:schemeClr val="lt1"/>
                </a:solidFill>
                <a:latin typeface="Century Gothic"/>
                <a:ea typeface="Century Gothic"/>
                <a:cs typeface="Century Gothic"/>
                <a:sym typeface="Century Gothic"/>
              </a:rPr>
              <a:t>Anterior</a:t>
            </a:r>
            <a:r>
              <a:rPr lang="en-US" sz="2400">
                <a:solidFill>
                  <a:schemeClr val="lt1"/>
                </a:solidFill>
                <a:latin typeface="Century Gothic"/>
                <a:ea typeface="Century Gothic"/>
                <a:cs typeface="Century Gothic"/>
                <a:sym typeface="Century Gothic"/>
              </a:rPr>
              <a:t> and </a:t>
            </a:r>
            <a:r>
              <a:rPr b="1" lang="en-US" sz="2400">
                <a:solidFill>
                  <a:schemeClr val="lt1"/>
                </a:solidFill>
                <a:latin typeface="Century Gothic"/>
                <a:ea typeface="Century Gothic"/>
                <a:cs typeface="Century Gothic"/>
                <a:sym typeface="Century Gothic"/>
              </a:rPr>
              <a:t>anteroinferior</a:t>
            </a:r>
            <a:r>
              <a:rPr lang="en-US" sz="2400">
                <a:solidFill>
                  <a:schemeClr val="lt1"/>
                </a:solidFill>
                <a:latin typeface="Century Gothic"/>
                <a:ea typeface="Century Gothic"/>
                <a:cs typeface="Century Gothic"/>
                <a:sym typeface="Century Gothic"/>
              </a:rPr>
              <a:t> dislocations accounts for approximately 90-95% of all shoulder dislocations</a:t>
            </a:r>
            <a:endParaRPr/>
          </a:p>
          <a:p>
            <a:pPr indent="0" lvl="0" marL="0" marR="0" rtl="0" algn="l">
              <a:spcBef>
                <a:spcPts val="0"/>
              </a:spcBef>
              <a:spcAft>
                <a:spcPts val="0"/>
              </a:spcAft>
              <a:buNone/>
            </a:pPr>
            <a:r>
              <a:t/>
            </a:r>
            <a:endParaRPr b="1" sz="1400">
              <a:solidFill>
                <a:schemeClr val="lt1"/>
              </a:solidFill>
              <a:latin typeface="Century Gothic"/>
              <a:ea typeface="Century Gothic"/>
              <a:cs typeface="Century Gothic"/>
              <a:sym typeface="Century Gothic"/>
            </a:endParaRPr>
          </a:p>
          <a:p>
            <a:pPr indent="-342900" lvl="0" marL="342900" marR="0" rtl="0" algn="l">
              <a:spcBef>
                <a:spcPts val="0"/>
              </a:spcBef>
              <a:spcAft>
                <a:spcPts val="0"/>
              </a:spcAft>
              <a:buClr>
                <a:schemeClr val="lt1"/>
              </a:buClr>
              <a:buSzPts val="2400"/>
              <a:buFont typeface="Arial"/>
              <a:buChar char="•"/>
            </a:pPr>
            <a:r>
              <a:rPr b="1" lang="en-US" sz="2400">
                <a:solidFill>
                  <a:schemeClr val="lt1"/>
                </a:solidFill>
                <a:latin typeface="Century Gothic"/>
                <a:ea typeface="Century Gothic"/>
                <a:cs typeface="Century Gothic"/>
                <a:sym typeface="Century Gothic"/>
              </a:rPr>
              <a:t>Posterior </a:t>
            </a:r>
            <a:r>
              <a:rPr lang="en-US" sz="2400">
                <a:solidFill>
                  <a:schemeClr val="lt1"/>
                </a:solidFill>
                <a:latin typeface="Century Gothic"/>
                <a:ea typeface="Century Gothic"/>
                <a:cs typeface="Century Gothic"/>
                <a:sym typeface="Century Gothic"/>
              </a:rPr>
              <a:t>dislocations occur approximately 5-10% of the time. </a:t>
            </a:r>
            <a:endParaRPr/>
          </a:p>
          <a:p>
            <a:pPr indent="-342900" lvl="1" marL="800100" marR="0" rtl="0" algn="l">
              <a:spcBef>
                <a:spcPts val="0"/>
              </a:spcBef>
              <a:spcAft>
                <a:spcPts val="0"/>
              </a:spcAft>
              <a:buClr>
                <a:schemeClr val="lt1"/>
              </a:buClr>
              <a:buSzPts val="2000"/>
              <a:buFont typeface="Arial"/>
              <a:buChar char="•"/>
            </a:pPr>
            <a:r>
              <a:rPr b="0" i="0" lang="en-US" sz="2000" u="none" cap="none" strike="noStrike">
                <a:solidFill>
                  <a:schemeClr val="lt1"/>
                </a:solidFill>
                <a:latin typeface="Century Gothic"/>
                <a:ea typeface="Century Gothic"/>
                <a:cs typeface="Century Gothic"/>
                <a:sym typeface="Century Gothic"/>
              </a:rPr>
              <a:t>Most commonly caused by</a:t>
            </a:r>
            <a:endParaRPr/>
          </a:p>
          <a:p>
            <a:pPr indent="0" lvl="1" marL="457200" marR="0" rtl="0" algn="l">
              <a:spcBef>
                <a:spcPts val="0"/>
              </a:spcBef>
              <a:spcAft>
                <a:spcPts val="0"/>
              </a:spcAft>
              <a:buNone/>
            </a:pPr>
            <a:r>
              <a:rPr b="0" i="0" lang="en-US" sz="2000" u="none" cap="none" strike="noStrike">
                <a:solidFill>
                  <a:schemeClr val="lt1"/>
                </a:solidFill>
                <a:latin typeface="Century Gothic"/>
                <a:ea typeface="Century Gothic"/>
                <a:cs typeface="Century Gothic"/>
                <a:sym typeface="Century Gothic"/>
              </a:rPr>
              <a:t>      severe seizures or electrocution</a:t>
            </a:r>
            <a:endParaRPr/>
          </a:p>
          <a:p>
            <a:pPr indent="-342900" lvl="1" marL="800100" marR="0" rtl="0" algn="l">
              <a:spcBef>
                <a:spcPts val="0"/>
              </a:spcBef>
              <a:spcAft>
                <a:spcPts val="0"/>
              </a:spcAft>
              <a:buClr>
                <a:srgbClr val="FF0000"/>
              </a:buClr>
              <a:buSzPts val="2000"/>
              <a:buFont typeface="Arial"/>
              <a:buChar char="•"/>
            </a:pPr>
            <a:r>
              <a:rPr b="1" i="0" lang="en-US" sz="2000" u="none" cap="none" strike="noStrike">
                <a:solidFill>
                  <a:srgbClr val="FF0000"/>
                </a:solidFill>
                <a:latin typeface="Century Gothic"/>
                <a:ea typeface="Century Gothic"/>
                <a:cs typeface="Century Gothic"/>
                <a:sym typeface="Century Gothic"/>
              </a:rPr>
              <a:t>Posterior dislocations SHOULD </a:t>
            </a:r>
            <a:endParaRPr/>
          </a:p>
          <a:p>
            <a:pPr indent="0" lvl="1" marL="457200" marR="0" rtl="0" algn="l">
              <a:spcBef>
                <a:spcPts val="0"/>
              </a:spcBef>
              <a:spcAft>
                <a:spcPts val="0"/>
              </a:spcAft>
              <a:buNone/>
            </a:pPr>
            <a:r>
              <a:rPr b="1" i="0" lang="en-US" sz="2000" u="none" cap="none" strike="noStrike">
                <a:solidFill>
                  <a:srgbClr val="FF0000"/>
                </a:solidFill>
                <a:latin typeface="Century Gothic"/>
                <a:ea typeface="Century Gothic"/>
                <a:cs typeface="Century Gothic"/>
                <a:sym typeface="Century Gothic"/>
              </a:rPr>
              <a:t>      NOT be reduced in the field!</a:t>
            </a:r>
            <a:endParaRPr/>
          </a:p>
          <a:p>
            <a:pPr indent="0" lvl="0" marL="0" marR="0" rtl="0" algn="l">
              <a:spcBef>
                <a:spcPts val="0"/>
              </a:spcBef>
              <a:spcAft>
                <a:spcPts val="0"/>
              </a:spcAft>
              <a:buNone/>
            </a:pPr>
            <a:r>
              <a:t/>
            </a:r>
            <a:endParaRPr sz="24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2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t/>
            </a:r>
            <a:endParaRPr sz="2800">
              <a:solidFill>
                <a:schemeClr val="lt1"/>
              </a:solidFill>
              <a:latin typeface="Century Gothic"/>
              <a:ea typeface="Century Gothic"/>
              <a:cs typeface="Century Gothic"/>
              <a:sym typeface="Century Gothic"/>
            </a:endParaRPr>
          </a:p>
        </p:txBody>
      </p:sp>
      <p:pic>
        <p:nvPicPr>
          <p:cNvPr id="407" name="Google Shape;407;p26"/>
          <p:cNvPicPr preferRelativeResize="0"/>
          <p:nvPr/>
        </p:nvPicPr>
        <p:blipFill rotWithShape="1">
          <a:blip r:embed="rId3">
            <a:alphaModFix/>
          </a:blip>
          <a:srcRect b="0" l="0" r="0" t="21463"/>
          <a:stretch/>
        </p:blipFill>
        <p:spPr>
          <a:xfrm>
            <a:off x="378885" y="2087119"/>
            <a:ext cx="6588369" cy="4140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REDUCTION METHOD: HENNEPIN</a:t>
            </a:r>
            <a:endParaRPr/>
          </a:p>
        </p:txBody>
      </p:sp>
      <p:sp>
        <p:nvSpPr>
          <p:cNvPr id="414" name="Google Shape;414;p2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15" name="Google Shape;415;p27"/>
          <p:cNvPicPr preferRelativeResize="0"/>
          <p:nvPr/>
        </p:nvPicPr>
        <p:blipFill rotWithShape="1">
          <a:blip r:embed="rId3">
            <a:alphaModFix/>
          </a:blip>
          <a:srcRect b="0" l="0" r="0" t="0"/>
          <a:stretch/>
        </p:blipFill>
        <p:spPr>
          <a:xfrm>
            <a:off x="1188720" y="1844905"/>
            <a:ext cx="5864785" cy="4384626"/>
          </a:xfrm>
          <a:prstGeom prst="rect">
            <a:avLst/>
          </a:prstGeom>
          <a:noFill/>
          <a:ln>
            <a:noFill/>
          </a:ln>
          <a:effectLst>
            <a:outerShdw blurRad="190500" rotWithShape="0" algn="tl">
              <a:srgbClr val="000000">
                <a:alpha val="69803"/>
              </a:srgbClr>
            </a:outerShdw>
          </a:effectLst>
        </p:spPr>
      </p:pic>
      <p:pic>
        <p:nvPicPr>
          <p:cNvPr id="416" name="Google Shape;416;p27"/>
          <p:cNvPicPr preferRelativeResize="0"/>
          <p:nvPr/>
        </p:nvPicPr>
        <p:blipFill rotWithShape="1">
          <a:blip r:embed="rId4">
            <a:alphaModFix/>
          </a:blip>
          <a:srcRect b="0" l="0" r="0" t="0"/>
          <a:stretch/>
        </p:blipFill>
        <p:spPr>
          <a:xfrm>
            <a:off x="7963104" y="2180205"/>
            <a:ext cx="3847897" cy="3301956"/>
          </a:xfrm>
          <a:prstGeom prst="rect">
            <a:avLst/>
          </a:prstGeom>
          <a:noFill/>
          <a:ln>
            <a:noFill/>
          </a:ln>
        </p:spPr>
      </p:pic>
      <p:sp>
        <p:nvSpPr>
          <p:cNvPr id="417" name="Google Shape;417;p27"/>
          <p:cNvSpPr txBox="1"/>
          <p:nvPr/>
        </p:nvSpPr>
        <p:spPr>
          <a:xfrm>
            <a:off x="9583838" y="4907666"/>
            <a:ext cx="1574157" cy="462987"/>
          </a:xfrm>
          <a:prstGeom prst="rect">
            <a:avLst/>
          </a:prstGeom>
          <a:solidFill>
            <a:srgbClr val="FFFF00">
              <a:alpha val="24705"/>
            </a:srgb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8"/>
          <p:cNvSpPr txBox="1"/>
          <p:nvPr>
            <p:ph type="title"/>
          </p:nvPr>
        </p:nvSpPr>
        <p:spPr>
          <a:xfrm>
            <a:off x="2231136" y="764373"/>
            <a:ext cx="9275064"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REDUCTION METHOD: MODIFIED MILCH</a:t>
            </a:r>
            <a:endParaRPr/>
          </a:p>
        </p:txBody>
      </p:sp>
      <p:sp>
        <p:nvSpPr>
          <p:cNvPr id="424" name="Google Shape;424;p2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25" name="Google Shape;425;p28"/>
          <p:cNvPicPr preferRelativeResize="0"/>
          <p:nvPr/>
        </p:nvPicPr>
        <p:blipFill rotWithShape="1">
          <a:blip r:embed="rId3">
            <a:alphaModFix/>
          </a:blip>
          <a:srcRect b="0" l="0" r="0" t="0"/>
          <a:stretch/>
        </p:blipFill>
        <p:spPr>
          <a:xfrm>
            <a:off x="3264425" y="1788968"/>
            <a:ext cx="5661036" cy="4694026"/>
          </a:xfrm>
          <a:prstGeom prst="rect">
            <a:avLst/>
          </a:prstGeom>
          <a:noFill/>
          <a:ln cap="sq" cmpd="sng" w="63500">
            <a:solidFill>
              <a:srgbClr val="FFFFFF"/>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entury Gothic"/>
              <a:buNone/>
            </a:pPr>
            <a:r>
              <a:rPr lang="en-US" sz="3600"/>
              <a:t>FRACTURES &amp; SEPARATIONS</a:t>
            </a:r>
            <a:endParaRPr/>
          </a:p>
        </p:txBody>
      </p:sp>
      <p:sp>
        <p:nvSpPr>
          <p:cNvPr id="432" name="Google Shape;432;p29"/>
          <p:cNvSpPr txBox="1"/>
          <p:nvPr>
            <p:ph idx="1" type="body"/>
          </p:nvPr>
        </p:nvSpPr>
        <p:spPr>
          <a:xfrm>
            <a:off x="4840515" y="1935126"/>
            <a:ext cx="6970486" cy="4292492"/>
          </a:xfrm>
          <a:prstGeom prst="rect">
            <a:avLst/>
          </a:prstGeom>
          <a:noFill/>
          <a:ln>
            <a:noFill/>
          </a:ln>
        </p:spPr>
        <p:txBody>
          <a:bodyPr anchorCtr="0" anchor="t" bIns="45700" lIns="91425" spcFirstLastPara="1" rIns="91425" wrap="square" tIns="45700">
            <a:normAutofit/>
          </a:bodyPr>
          <a:lstStyle/>
          <a:p>
            <a:pPr indent="-228600" lvl="0" marL="228600" rtl="0" algn="l">
              <a:lnSpc>
                <a:spcPct val="114000"/>
              </a:lnSpc>
              <a:spcBef>
                <a:spcPts val="0"/>
              </a:spcBef>
              <a:spcAft>
                <a:spcPts val="0"/>
              </a:spcAft>
              <a:buClr>
                <a:schemeClr val="lt1"/>
              </a:buClr>
              <a:buSzPts val="2200"/>
              <a:buFont typeface="Noto Sans Symbols"/>
              <a:buChar char="▪"/>
            </a:pPr>
            <a:r>
              <a:rPr lang="en-US"/>
              <a:t>If patient has extreme pain with reduction techniques, </a:t>
            </a:r>
            <a:r>
              <a:rPr b="1" lang="en-US"/>
              <a:t>STOP</a:t>
            </a:r>
            <a:r>
              <a:rPr lang="en-US"/>
              <a:t>! </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Consider possible AC dislocation, clavicle fracture or proximal humerus fracture</a:t>
            </a:r>
            <a:endParaRPr/>
          </a:p>
          <a:p>
            <a:pPr indent="-228600" lvl="1" marL="685800" rtl="0" algn="l">
              <a:lnSpc>
                <a:spcPct val="114000"/>
              </a:lnSpc>
              <a:spcBef>
                <a:spcPts val="0"/>
              </a:spcBef>
              <a:spcAft>
                <a:spcPts val="0"/>
              </a:spcAft>
              <a:buClr>
                <a:schemeClr val="lt1"/>
              </a:buClr>
              <a:buSzPts val="2000"/>
              <a:buFont typeface="Noto Sans Symbols"/>
              <a:buChar char="▪"/>
            </a:pPr>
            <a:r>
              <a:rPr lang="en-US" sz="2000"/>
              <a:t>Elderly patients are more likely to fracture than dislocate</a:t>
            </a:r>
            <a:endParaRPr/>
          </a:p>
          <a:p>
            <a:pPr indent="0" lvl="1" marL="457200" rtl="0" algn="l">
              <a:lnSpc>
                <a:spcPct val="114000"/>
              </a:lnSpc>
              <a:spcBef>
                <a:spcPts val="0"/>
              </a:spcBef>
              <a:spcAft>
                <a:spcPts val="0"/>
              </a:spcAft>
              <a:buClr>
                <a:schemeClr val="lt1"/>
              </a:buClr>
              <a:buSzPts val="1000"/>
              <a:buNone/>
            </a:pPr>
            <a:r>
              <a:t/>
            </a:r>
            <a:endParaRPr sz="1000"/>
          </a:p>
          <a:p>
            <a:pPr indent="-228600" lvl="0" marL="228600" rtl="0" algn="l">
              <a:lnSpc>
                <a:spcPct val="114000"/>
              </a:lnSpc>
              <a:spcBef>
                <a:spcPts val="0"/>
              </a:spcBef>
              <a:spcAft>
                <a:spcPts val="0"/>
              </a:spcAft>
              <a:buClr>
                <a:schemeClr val="lt1"/>
              </a:buClr>
              <a:buSzPts val="2200"/>
              <a:buFont typeface="Noto Sans Symbols"/>
              <a:buChar char="▪"/>
            </a:pPr>
            <a:r>
              <a:rPr lang="en-US"/>
              <a:t>Remember: No more than </a:t>
            </a:r>
            <a:r>
              <a:rPr b="1" lang="en-US" u="sng"/>
              <a:t>3</a:t>
            </a:r>
            <a:r>
              <a:rPr lang="en-US"/>
              <a:t> NON-EMERGENT attempts</a:t>
            </a:r>
            <a:endParaRPr/>
          </a:p>
          <a:p>
            <a:pPr indent="0" lvl="0" marL="0" rtl="0" algn="l">
              <a:lnSpc>
                <a:spcPct val="114000"/>
              </a:lnSpc>
              <a:spcBef>
                <a:spcPts val="0"/>
              </a:spcBef>
              <a:spcAft>
                <a:spcPts val="0"/>
              </a:spcAft>
              <a:buClr>
                <a:schemeClr val="lt1"/>
              </a:buClr>
              <a:buSzPts val="1000"/>
              <a:buNone/>
            </a:pPr>
            <a:r>
              <a:t/>
            </a:r>
            <a:endParaRPr sz="1000"/>
          </a:p>
          <a:p>
            <a:pPr indent="-228600" lvl="0" marL="228600" rtl="0" algn="l">
              <a:lnSpc>
                <a:spcPct val="114000"/>
              </a:lnSpc>
              <a:spcBef>
                <a:spcPts val="0"/>
              </a:spcBef>
              <a:spcAft>
                <a:spcPts val="0"/>
              </a:spcAft>
              <a:buClr>
                <a:schemeClr val="lt1"/>
              </a:buClr>
              <a:buSzPts val="2200"/>
              <a:buFont typeface="Noto Sans Symbols"/>
              <a:buChar char="▪"/>
            </a:pPr>
            <a:r>
              <a:rPr lang="en-US"/>
              <a:t>Immobilize arm in position of comfort with sling and swathe</a:t>
            </a:r>
            <a:endParaRPr/>
          </a:p>
          <a:p>
            <a:pPr indent="-88900" lvl="0" marL="228600" rtl="0" algn="l">
              <a:lnSpc>
                <a:spcPct val="90000"/>
              </a:lnSpc>
              <a:spcBef>
                <a:spcPts val="1000"/>
              </a:spcBef>
              <a:spcAft>
                <a:spcPts val="0"/>
              </a:spcAft>
              <a:buClr>
                <a:schemeClr val="lt1"/>
              </a:buClr>
              <a:buSzPts val="2200"/>
              <a:buNone/>
            </a:pPr>
            <a:r>
              <a:t/>
            </a:r>
            <a:endParaRPr/>
          </a:p>
        </p:txBody>
      </p:sp>
      <p:sp>
        <p:nvSpPr>
          <p:cNvPr id="433" name="Google Shape;433;p2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34" name="Google Shape;434;p29"/>
          <p:cNvGrpSpPr/>
          <p:nvPr/>
        </p:nvGrpSpPr>
        <p:grpSpPr>
          <a:xfrm>
            <a:off x="710259" y="1828801"/>
            <a:ext cx="3676650" cy="4838701"/>
            <a:chOff x="284163" y="1828800"/>
            <a:chExt cx="3676650" cy="4838701"/>
          </a:xfrm>
        </p:grpSpPr>
        <p:pic>
          <p:nvPicPr>
            <p:cNvPr descr="http://1.bp.blogspot.com/-tN8L8QS8ySM/T5_HvSGBNMI/AAAAAAAAC_s/nNhuZ4m6e2I/s1600/016.JPG" id="435" name="Google Shape;435;p29"/>
            <p:cNvPicPr preferRelativeResize="0"/>
            <p:nvPr/>
          </p:nvPicPr>
          <p:blipFill rotWithShape="1">
            <a:blip r:embed="rId3">
              <a:alphaModFix/>
            </a:blip>
            <a:srcRect b="0" l="0" r="0" t="0"/>
            <a:stretch/>
          </p:blipFill>
          <p:spPr>
            <a:xfrm>
              <a:off x="284163" y="1828800"/>
              <a:ext cx="3676650" cy="2762251"/>
            </a:xfrm>
            <a:prstGeom prst="rect">
              <a:avLst/>
            </a:prstGeom>
            <a:noFill/>
            <a:ln>
              <a:noFill/>
            </a:ln>
            <a:effectLst>
              <a:outerShdw blurRad="292100" rotWithShape="0" algn="tl" dir="2700000" dist="139700">
                <a:srgbClr val="333333">
                  <a:alpha val="64705"/>
                </a:srgbClr>
              </a:outerShdw>
            </a:effectLst>
          </p:spPr>
        </p:pic>
        <p:pic>
          <p:nvPicPr>
            <p:cNvPr descr="http://fcdn.mtbr.com/attachments/rider-down-injuries-recovery/804302d1370027609-my-ac-shoulder-separation-story-experience-img_0597.jpg" id="436" name="Google Shape;436;p29"/>
            <p:cNvPicPr preferRelativeResize="0"/>
            <p:nvPr/>
          </p:nvPicPr>
          <p:blipFill rotWithShape="1">
            <a:blip r:embed="rId4">
              <a:alphaModFix/>
            </a:blip>
            <a:srcRect b="0" l="0" r="0" t="0"/>
            <a:stretch/>
          </p:blipFill>
          <p:spPr>
            <a:xfrm>
              <a:off x="284163" y="4591051"/>
              <a:ext cx="3676650" cy="2076450"/>
            </a:xfrm>
            <a:prstGeom prst="rect">
              <a:avLst/>
            </a:prstGeom>
            <a:noFill/>
            <a:ln>
              <a:noFill/>
            </a:ln>
            <a:effectLst>
              <a:outerShdw blurRad="292100" rotWithShape="0" algn="tl" dir="2700000" dist="139700">
                <a:srgbClr val="333333">
                  <a:alpha val="64705"/>
                </a:srgbClr>
              </a:outerShdw>
            </a:effectLst>
          </p:spPr>
        </p:pic>
      </p:grpSp>
      <p:sp>
        <p:nvSpPr>
          <p:cNvPr id="437" name="Google Shape;437;p29"/>
          <p:cNvSpPr/>
          <p:nvPr/>
        </p:nvSpPr>
        <p:spPr>
          <a:xfrm>
            <a:off x="1450682" y="2079415"/>
            <a:ext cx="1937163" cy="1742777"/>
          </a:xfrm>
          <a:prstGeom prst="ellipse">
            <a:avLst/>
          </a:prstGeom>
          <a:no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8" name="Google Shape;438;p29"/>
          <p:cNvSpPr/>
          <p:nvPr/>
        </p:nvSpPr>
        <p:spPr>
          <a:xfrm>
            <a:off x="868230" y="4677835"/>
            <a:ext cx="991744" cy="884716"/>
          </a:xfrm>
          <a:prstGeom prst="ellipse">
            <a:avLst/>
          </a:prstGeom>
          <a:noFill/>
          <a:ln cap="flat" cmpd="sng" w="190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439" name="Google Shape;439;p29"/>
          <p:cNvCxnSpPr/>
          <p:nvPr/>
        </p:nvCxnSpPr>
        <p:spPr>
          <a:xfrm flipH="1">
            <a:off x="3470712" y="2988162"/>
            <a:ext cx="1937164" cy="742590"/>
          </a:xfrm>
          <a:prstGeom prst="straightConnector1">
            <a:avLst/>
          </a:prstGeom>
          <a:noFill/>
          <a:ln cap="flat" cmpd="sng" w="38100">
            <a:solidFill>
              <a:srgbClr val="00B0F0"/>
            </a:solidFill>
            <a:prstDash val="solid"/>
            <a:round/>
            <a:headEnd len="sm" w="sm" type="none"/>
            <a:tailEnd len="med" w="med" type="triangle"/>
          </a:ln>
        </p:spPr>
      </p:cxnSp>
      <p:cxnSp>
        <p:nvCxnSpPr>
          <p:cNvPr id="440" name="Google Shape;440;p29"/>
          <p:cNvCxnSpPr/>
          <p:nvPr/>
        </p:nvCxnSpPr>
        <p:spPr>
          <a:xfrm flipH="1">
            <a:off x="1033962" y="2988162"/>
            <a:ext cx="4373914" cy="2655926"/>
          </a:xfrm>
          <a:prstGeom prst="straightConnector1">
            <a:avLst/>
          </a:prstGeom>
          <a:noFill/>
          <a:ln cap="flat" cmpd="sng" w="38100">
            <a:solidFill>
              <a:srgbClr val="00B0F0"/>
            </a:solidFill>
            <a:prstDash val="solid"/>
            <a:round/>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
          <p:cNvSpPr txBox="1"/>
          <p:nvPr>
            <p:ph type="ctrTitle"/>
          </p:nvPr>
        </p:nvSpPr>
        <p:spPr>
          <a:xfrm>
            <a:off x="1178807" y="3071848"/>
            <a:ext cx="10393087" cy="2062273"/>
          </a:xfrm>
          <a:prstGeom prst="rect">
            <a:avLst/>
          </a:prstGeom>
          <a:noFill/>
          <a:ln>
            <a:noFill/>
          </a:ln>
        </p:spPr>
        <p:txBody>
          <a:bodyPr anchorCtr="0" anchor="b" bIns="45700" lIns="91425" spcFirstLastPara="1" rIns="91425" wrap="square" tIns="45700">
            <a:noAutofit/>
          </a:bodyPr>
          <a:lstStyle/>
          <a:p>
            <a:pPr indent="0" lvl="0" marL="0" rtl="0" algn="l">
              <a:lnSpc>
                <a:spcPct val="125000"/>
              </a:lnSpc>
              <a:spcBef>
                <a:spcPts val="0"/>
              </a:spcBef>
              <a:spcAft>
                <a:spcPts val="0"/>
              </a:spcAft>
              <a:buClr>
                <a:srgbClr val="FF8F48"/>
              </a:buClr>
              <a:buSzPts val="4800"/>
              <a:buFont typeface="Century Gothic"/>
              <a:buNone/>
            </a:pPr>
            <a:br>
              <a:rPr b="1" lang="en-US" sz="4800">
                <a:solidFill>
                  <a:srgbClr val="FF8F48"/>
                </a:solidFill>
              </a:rPr>
            </a:br>
            <a:r>
              <a:rPr b="1" lang="en-US" sz="4800">
                <a:solidFill>
                  <a:schemeClr val="accent2"/>
                </a:solidFill>
              </a:rPr>
              <a:t>JOINT REDUCTIONS:</a:t>
            </a:r>
            <a:br>
              <a:rPr b="1" lang="en-US" sz="4800">
                <a:solidFill>
                  <a:schemeClr val="accent2"/>
                </a:solidFill>
              </a:rPr>
            </a:br>
            <a:r>
              <a:rPr b="1" lang="en-US" sz="4400">
                <a:solidFill>
                  <a:schemeClr val="accent2"/>
                </a:solidFill>
              </a:rPr>
              <a:t>EMERGENT VS. WAIVERED</a:t>
            </a:r>
            <a:br>
              <a:rPr b="1" lang="en-US" sz="4400">
                <a:solidFill>
                  <a:srgbClr val="FF8F48"/>
                </a:solidFill>
              </a:rPr>
            </a:br>
            <a:endParaRPr b="1" sz="4800">
              <a:solidFill>
                <a:srgbClr val="FF8F48"/>
              </a:solidFill>
            </a:endParaRPr>
          </a:p>
        </p:txBody>
      </p:sp>
      <p:sp>
        <p:nvSpPr>
          <p:cNvPr id="199" name="Google Shape;199;p3"/>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46" name="Google Shape;446;p30"/>
          <p:cNvPicPr preferRelativeResize="0"/>
          <p:nvPr/>
        </p:nvPicPr>
        <p:blipFill rotWithShape="1">
          <a:blip r:embed="rId3">
            <a:alphaModFix/>
          </a:blip>
          <a:srcRect b="0" l="0" r="0" t="0"/>
          <a:stretch/>
        </p:blipFill>
        <p:spPr>
          <a:xfrm>
            <a:off x="2087289" y="1701497"/>
            <a:ext cx="7801953" cy="4947738"/>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b="1" u="sng"/>
          </a:p>
        </p:txBody>
      </p:sp>
      <p:sp>
        <p:nvSpPr>
          <p:cNvPr id="452" name="Google Shape;452;p31"/>
          <p:cNvSpPr txBox="1"/>
          <p:nvPr>
            <p:ph idx="1" type="body"/>
          </p:nvPr>
        </p:nvSpPr>
        <p:spPr>
          <a:xfrm>
            <a:off x="591773" y="1635760"/>
            <a:ext cx="5755640" cy="40241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rPr lang="en-US"/>
              <a:t> </a:t>
            </a:r>
            <a:r>
              <a:rPr b="1" lang="en-US" sz="6000">
                <a:latin typeface="Algerian"/>
                <a:ea typeface="Algerian"/>
                <a:cs typeface="Algerian"/>
                <a:sym typeface="Algerian"/>
              </a:rPr>
              <a:t>MAAM Review</a:t>
            </a:r>
            <a:endParaRPr/>
          </a:p>
          <a:p>
            <a:pPr indent="0" lvl="0" marL="0" rtl="0" algn="l">
              <a:lnSpc>
                <a:spcPct val="90000"/>
              </a:lnSpc>
              <a:spcBef>
                <a:spcPts val="1000"/>
              </a:spcBef>
              <a:spcAft>
                <a:spcPts val="0"/>
              </a:spcAft>
              <a:buClr>
                <a:schemeClr val="lt1"/>
              </a:buClr>
              <a:buSzPts val="4000"/>
              <a:buNone/>
            </a:pPr>
            <a:r>
              <a:t/>
            </a:r>
            <a:endParaRPr sz="4000"/>
          </a:p>
        </p:txBody>
      </p:sp>
      <p:sp>
        <p:nvSpPr>
          <p:cNvPr id="453" name="Google Shape;453;p3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4" name="Google Shape;454;p31"/>
          <p:cNvSpPr/>
          <p:nvPr/>
        </p:nvSpPr>
        <p:spPr>
          <a:xfrm>
            <a:off x="6347413" y="0"/>
            <a:ext cx="5844587"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r/emergencymedicine" id="455" name="Google Shape;455;p31"/>
          <p:cNvPicPr preferRelativeResize="0"/>
          <p:nvPr/>
        </p:nvPicPr>
        <p:blipFill rotWithShape="1">
          <a:blip r:embed="rId3">
            <a:alphaModFix/>
          </a:blip>
          <a:srcRect b="0" l="0" r="0" t="0"/>
          <a:stretch/>
        </p:blipFill>
        <p:spPr>
          <a:xfrm>
            <a:off x="7318607" y="1383816"/>
            <a:ext cx="3955585" cy="3705795"/>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2"/>
          <p:cNvSpPr txBox="1"/>
          <p:nvPr>
            <p:ph type="title"/>
          </p:nvPr>
        </p:nvSpPr>
        <p:spPr>
          <a:xfrm>
            <a:off x="1790700" y="663546"/>
            <a:ext cx="8610600" cy="129302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entury Gothic"/>
              <a:buNone/>
            </a:pPr>
            <a:r>
              <a:rPr b="1" lang="en-US"/>
              <a:t>WHY DO WE RSI??</a:t>
            </a:r>
            <a:endParaRPr/>
          </a:p>
        </p:txBody>
      </p:sp>
      <p:grpSp>
        <p:nvGrpSpPr>
          <p:cNvPr id="461" name="Google Shape;461;p32"/>
          <p:cNvGrpSpPr/>
          <p:nvPr/>
        </p:nvGrpSpPr>
        <p:grpSpPr>
          <a:xfrm>
            <a:off x="3352800" y="2061578"/>
            <a:ext cx="5334000" cy="4024312"/>
            <a:chOff x="0" y="0"/>
            <a:chExt cx="5334000" cy="4024312"/>
          </a:xfrm>
        </p:grpSpPr>
        <p:sp>
          <p:nvSpPr>
            <p:cNvPr id="462" name="Google Shape;462;p32"/>
            <p:cNvSpPr/>
            <p:nvPr/>
          </p:nvSpPr>
          <p:spPr>
            <a:xfrm>
              <a:off x="0" y="0"/>
              <a:ext cx="5334000" cy="1810940"/>
            </a:xfrm>
            <a:prstGeom prst="roundRect">
              <a:avLst>
                <a:gd fmla="val 10000" name="adj"/>
              </a:avLst>
            </a:prstGeom>
            <a:solidFill>
              <a:srgbClr val="F3CCCB">
                <a:alpha val="89803"/>
              </a:srgbClr>
            </a:solidFill>
            <a:ln cap="flat" cmpd="sng" w="12700">
              <a:solidFill>
                <a:srgbClr val="F3CC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p:nvPr/>
          </p:nvSpPr>
          <p:spPr>
            <a:xfrm>
              <a:off x="160632" y="241458"/>
              <a:ext cx="2387017" cy="1328023"/>
            </a:xfrm>
            <a:prstGeom prst="roundRect">
              <a:avLst>
                <a:gd fmla="val 10000" name="adj"/>
              </a:avLst>
            </a:prstGeom>
            <a:solidFill>
              <a:srgbClr val="EFBBBC"/>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p:nvPr/>
          </p:nvSpPr>
          <p:spPr>
            <a:xfrm rot="10800000">
              <a:off x="160632" y="1810940"/>
              <a:ext cx="2387017" cy="2213372"/>
            </a:xfrm>
            <a:prstGeom prst="round2SameRect">
              <a:avLst>
                <a:gd fmla="val 10500" name="adj1"/>
                <a:gd fmla="val 0" name="adj2"/>
              </a:avLst>
            </a:prstGeom>
            <a:solidFill>
              <a:schemeClr val="accent1"/>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2"/>
            <p:cNvSpPr txBox="1"/>
            <p:nvPr/>
          </p:nvSpPr>
          <p:spPr>
            <a:xfrm>
              <a:off x="228701" y="1810940"/>
              <a:ext cx="2250879" cy="2145303"/>
            </a:xfrm>
            <a:prstGeom prst="rect">
              <a:avLst/>
            </a:prstGeom>
            <a:noFill/>
            <a:ln>
              <a:noFill/>
            </a:ln>
          </p:spPr>
          <p:txBody>
            <a:bodyPr anchorCtr="0" anchor="t"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Medication Error</a:t>
              </a:r>
              <a:endParaRPr/>
            </a:p>
            <a:p>
              <a:pPr indent="0" lvl="0" marL="0" marR="0" rtl="0" algn="ctr">
                <a:lnSpc>
                  <a:spcPct val="90000"/>
                </a:lnSpc>
                <a:spcBef>
                  <a:spcPts val="700"/>
                </a:spcBef>
                <a:spcAft>
                  <a:spcPts val="0"/>
                </a:spcAft>
                <a:buClr>
                  <a:schemeClr val="lt1"/>
                </a:buClr>
                <a:buSzPts val="2000"/>
                <a:buFont typeface="Century Gothic"/>
                <a:buNone/>
              </a:pPr>
              <a:r>
                <a:t/>
              </a:r>
              <a:endParaRPr b="1" sz="2000">
                <a:solidFill>
                  <a:schemeClr val="lt1"/>
                </a:solidFill>
                <a:latin typeface="Century Gothic"/>
                <a:ea typeface="Century Gothic"/>
                <a:cs typeface="Century Gothic"/>
                <a:sym typeface="Century Gothic"/>
              </a:endParaRPr>
            </a:p>
            <a:p>
              <a:pPr indent="0" lvl="0" marL="0" marR="0" rtl="0" algn="ctr">
                <a:lnSpc>
                  <a:spcPct val="90000"/>
                </a:lnSpc>
                <a:spcBef>
                  <a:spcPts val="700"/>
                </a:spcBef>
                <a:spcAft>
                  <a:spcPts val="0"/>
                </a:spcAft>
                <a:buClr>
                  <a:schemeClr val="lt1"/>
                </a:buClr>
                <a:buSzPts val="1700"/>
                <a:buFont typeface="Century Gothic"/>
                <a:buNone/>
              </a:pPr>
              <a:r>
                <a:t/>
              </a:r>
              <a:endParaRPr sz="1700">
                <a:solidFill>
                  <a:schemeClr val="lt1"/>
                </a:solidFill>
                <a:latin typeface="Century Gothic"/>
                <a:ea typeface="Century Gothic"/>
                <a:cs typeface="Century Gothic"/>
                <a:sym typeface="Century Gothic"/>
              </a:endParaRPr>
            </a:p>
            <a:p>
              <a:pPr indent="0" lvl="0" marL="0" marR="0" rtl="0" algn="ctr">
                <a:lnSpc>
                  <a:spcPct val="90000"/>
                </a:lnSpc>
                <a:spcBef>
                  <a:spcPts val="595"/>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Inability to Intubate</a:t>
              </a:r>
              <a:endParaRPr/>
            </a:p>
            <a:p>
              <a:pPr indent="0" lvl="0" marL="0" marR="0" rtl="0" algn="ctr">
                <a:lnSpc>
                  <a:spcPct val="90000"/>
                </a:lnSpc>
                <a:spcBef>
                  <a:spcPts val="700"/>
                </a:spcBef>
                <a:spcAft>
                  <a:spcPts val="0"/>
                </a:spcAft>
                <a:buClr>
                  <a:schemeClr val="lt1"/>
                </a:buClr>
                <a:buSzPts val="1700"/>
                <a:buFont typeface="Century Gothic"/>
                <a:buNone/>
              </a:pPr>
              <a:r>
                <a:t/>
              </a:r>
              <a:endParaRPr sz="1700">
                <a:solidFill>
                  <a:schemeClr val="lt1"/>
                </a:solidFill>
                <a:latin typeface="Century Gothic"/>
                <a:ea typeface="Century Gothic"/>
                <a:cs typeface="Century Gothic"/>
                <a:sym typeface="Century Gothic"/>
              </a:endParaRPr>
            </a:p>
            <a:p>
              <a:pPr indent="0" lvl="0" marL="0" marR="0" rtl="0" algn="ctr">
                <a:lnSpc>
                  <a:spcPct val="90000"/>
                </a:lnSpc>
                <a:spcBef>
                  <a:spcPts val="595"/>
                </a:spcBef>
                <a:spcAft>
                  <a:spcPts val="0"/>
                </a:spcAft>
                <a:buClr>
                  <a:schemeClr val="lt1"/>
                </a:buClr>
                <a:buSzPts val="1700"/>
                <a:buFont typeface="Century Gothic"/>
                <a:buNone/>
              </a:pPr>
              <a:r>
                <a:t/>
              </a:r>
              <a:endParaRPr sz="1700">
                <a:solidFill>
                  <a:schemeClr val="lt1"/>
                </a:solidFill>
                <a:latin typeface="Century Gothic"/>
                <a:ea typeface="Century Gothic"/>
                <a:cs typeface="Century Gothic"/>
                <a:sym typeface="Century Gothic"/>
              </a:endParaRPr>
            </a:p>
          </p:txBody>
        </p:sp>
        <p:sp>
          <p:nvSpPr>
            <p:cNvPr id="466" name="Google Shape;466;p32"/>
            <p:cNvSpPr/>
            <p:nvPr/>
          </p:nvSpPr>
          <p:spPr>
            <a:xfrm>
              <a:off x="2786350" y="241458"/>
              <a:ext cx="2387017" cy="1328023"/>
            </a:xfrm>
            <a:prstGeom prst="roundRect">
              <a:avLst>
                <a:gd fmla="val 10000" name="adj"/>
              </a:avLst>
            </a:prstGeom>
            <a:solidFill>
              <a:srgbClr val="EFBBBC"/>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2"/>
            <p:cNvSpPr/>
            <p:nvPr/>
          </p:nvSpPr>
          <p:spPr>
            <a:xfrm rot="10800000">
              <a:off x="2786350" y="1810940"/>
              <a:ext cx="2387017" cy="2213372"/>
            </a:xfrm>
            <a:prstGeom prst="round2SameRect">
              <a:avLst>
                <a:gd fmla="val 10500" name="adj1"/>
                <a:gd fmla="val 0" name="adj2"/>
              </a:avLst>
            </a:prstGeom>
            <a:solidFill>
              <a:srgbClr val="92D05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2"/>
            <p:cNvSpPr txBox="1"/>
            <p:nvPr/>
          </p:nvSpPr>
          <p:spPr>
            <a:xfrm>
              <a:off x="2854419" y="1810940"/>
              <a:ext cx="2250879" cy="2145303"/>
            </a:xfrm>
            <a:prstGeom prst="rect">
              <a:avLst/>
            </a:prstGeom>
            <a:noFill/>
            <a:ln>
              <a:noFill/>
            </a:ln>
          </p:spPr>
          <p:txBody>
            <a:bodyPr anchorCtr="0" anchor="t" bIns="142225" lIns="142225" spcFirstLastPara="1" rIns="142225" wrap="square" tIns="142225">
              <a:noAutofit/>
            </a:bodyPr>
            <a:lstStyle/>
            <a:p>
              <a:pPr indent="0" lvl="0" marL="0" marR="0" rtl="0" algn="ctr">
                <a:lnSpc>
                  <a:spcPct val="90000"/>
                </a:lnSpc>
                <a:spcBef>
                  <a:spcPts val="0"/>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Reduces Instance of Aspiration</a:t>
              </a:r>
              <a:endParaRPr/>
            </a:p>
            <a:p>
              <a:pPr indent="0" lvl="0" marL="0" marR="0" rtl="0" algn="ctr">
                <a:lnSpc>
                  <a:spcPct val="90000"/>
                </a:lnSpc>
                <a:spcBef>
                  <a:spcPts val="700"/>
                </a:spcBef>
                <a:spcAft>
                  <a:spcPts val="0"/>
                </a:spcAft>
                <a:buClr>
                  <a:schemeClr val="lt1"/>
                </a:buClr>
                <a:buSzPts val="1900"/>
                <a:buFont typeface="Century Gothic"/>
                <a:buNone/>
              </a:pPr>
              <a:r>
                <a:t/>
              </a:r>
              <a:endParaRPr sz="1900">
                <a:solidFill>
                  <a:schemeClr val="lt1"/>
                </a:solidFill>
                <a:latin typeface="Century Gothic"/>
                <a:ea typeface="Century Gothic"/>
                <a:cs typeface="Century Gothic"/>
                <a:sym typeface="Century Gothic"/>
              </a:endParaRPr>
            </a:p>
            <a:p>
              <a:pPr indent="0" lvl="0" marL="0" marR="0" rtl="0" algn="ctr">
                <a:lnSpc>
                  <a:spcPct val="90000"/>
                </a:lnSpc>
                <a:spcBef>
                  <a:spcPts val="665"/>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Relaxes Airway Structure</a:t>
              </a:r>
              <a:endParaRPr/>
            </a:p>
          </p:txBody>
        </p:sp>
      </p:grpSp>
      <p:sp>
        <p:nvSpPr>
          <p:cNvPr id="469" name="Google Shape;469;p32"/>
          <p:cNvSpPr txBox="1"/>
          <p:nvPr>
            <p:ph idx="2" type="body"/>
          </p:nvPr>
        </p:nvSpPr>
        <p:spPr>
          <a:xfrm>
            <a:off x="-1981200" y="5996538"/>
            <a:ext cx="5334000" cy="4024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200"/>
              <a:buChar char="•"/>
            </a:pPr>
            <a:r>
              <a:rPr lang="en-US"/>
              <a:t>sdfasdfsdsdasd</a:t>
            </a:r>
            <a:endParaRPr/>
          </a:p>
        </p:txBody>
      </p:sp>
      <p:sp>
        <p:nvSpPr>
          <p:cNvPr id="470" name="Google Shape;470;p3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Pros Versus Cons Stock Illustrations ..." id="471" name="Google Shape;471;p32"/>
          <p:cNvPicPr preferRelativeResize="0"/>
          <p:nvPr/>
        </p:nvPicPr>
        <p:blipFill rotWithShape="1">
          <a:blip r:embed="rId3">
            <a:alphaModFix/>
          </a:blip>
          <a:srcRect b="0" l="0" r="0" t="0"/>
          <a:stretch/>
        </p:blipFill>
        <p:spPr>
          <a:xfrm>
            <a:off x="3481136" y="2279393"/>
            <a:ext cx="5077327" cy="138757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3"/>
          <p:cNvSpPr txBox="1"/>
          <p:nvPr>
            <p:ph type="title"/>
          </p:nvPr>
        </p:nvSpPr>
        <p:spPr>
          <a:xfrm>
            <a:off x="1714500" y="746125"/>
            <a:ext cx="8610600" cy="129302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Century Gothic"/>
              <a:buNone/>
            </a:pPr>
            <a:r>
              <a:rPr b="1" lang="en-US" u="sng"/>
              <a:t>MAAM</a:t>
            </a:r>
            <a:r>
              <a:rPr lang="en-US"/>
              <a:t> </a:t>
            </a:r>
            <a:endParaRPr/>
          </a:p>
        </p:txBody>
      </p:sp>
      <p:sp>
        <p:nvSpPr>
          <p:cNvPr id="477" name="Google Shape;477;p33"/>
          <p:cNvSpPr txBox="1"/>
          <p:nvPr>
            <p:ph idx="1" type="body"/>
          </p:nvPr>
        </p:nvSpPr>
        <p:spPr>
          <a:xfrm>
            <a:off x="685800" y="2194559"/>
            <a:ext cx="5334000" cy="45792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b="1" lang="en-US" sz="2400" u="sng"/>
              <a:t>Indication:</a:t>
            </a:r>
            <a:endParaRPr/>
          </a:p>
          <a:p>
            <a:pPr indent="-88900" lvl="0" marL="228600" rtl="0" algn="l">
              <a:lnSpc>
                <a:spcPct val="90000"/>
              </a:lnSpc>
              <a:spcBef>
                <a:spcPts val="1000"/>
              </a:spcBef>
              <a:spcAft>
                <a:spcPts val="0"/>
              </a:spcAft>
              <a:buClr>
                <a:schemeClr val="lt1"/>
              </a:buClr>
              <a:buSzPts val="2200"/>
              <a:buNone/>
            </a:pPr>
            <a:r>
              <a:t/>
            </a:r>
            <a:endParaRPr/>
          </a:p>
          <a:p>
            <a:pPr indent="-228600" lvl="1" marL="685800" rtl="0" algn="l">
              <a:lnSpc>
                <a:spcPct val="90000"/>
              </a:lnSpc>
              <a:spcBef>
                <a:spcPts val="500"/>
              </a:spcBef>
              <a:spcAft>
                <a:spcPts val="0"/>
              </a:spcAft>
              <a:buClr>
                <a:schemeClr val="lt1"/>
              </a:buClr>
              <a:buSzPts val="2000"/>
              <a:buChar char="•"/>
            </a:pPr>
            <a:r>
              <a:rPr lang="en-US"/>
              <a:t>Respiratory Arrest/Impending</a:t>
            </a:r>
            <a:endParaRPr/>
          </a:p>
          <a:p>
            <a:pPr indent="-228600" lvl="1" marL="685800" rtl="0" algn="l">
              <a:lnSpc>
                <a:spcPct val="90000"/>
              </a:lnSpc>
              <a:spcBef>
                <a:spcPts val="500"/>
              </a:spcBef>
              <a:spcAft>
                <a:spcPts val="0"/>
              </a:spcAft>
              <a:buClr>
                <a:schemeClr val="lt1"/>
              </a:buClr>
              <a:buSzPts val="2000"/>
              <a:buChar char="•"/>
            </a:pPr>
            <a:r>
              <a:rPr lang="en-US"/>
              <a:t>Inability to Protect Airway</a:t>
            </a:r>
            <a:endParaRPr/>
          </a:p>
          <a:p>
            <a:pPr indent="-228600" lvl="1" marL="685800" rtl="0" algn="l">
              <a:lnSpc>
                <a:spcPct val="90000"/>
              </a:lnSpc>
              <a:spcBef>
                <a:spcPts val="500"/>
              </a:spcBef>
              <a:spcAft>
                <a:spcPts val="0"/>
              </a:spcAft>
              <a:buClr>
                <a:schemeClr val="lt1"/>
              </a:buClr>
              <a:buSzPts val="2000"/>
              <a:buChar char="•"/>
            </a:pPr>
            <a:r>
              <a:rPr lang="en-US"/>
              <a:t>Potential For Airway Compromise</a:t>
            </a:r>
            <a:endParaRPr/>
          </a:p>
          <a:p>
            <a:pPr indent="-228600" lvl="1" marL="685800" rtl="0" algn="l">
              <a:lnSpc>
                <a:spcPct val="90000"/>
              </a:lnSpc>
              <a:spcBef>
                <a:spcPts val="500"/>
              </a:spcBef>
              <a:spcAft>
                <a:spcPts val="0"/>
              </a:spcAft>
              <a:buClr>
                <a:schemeClr val="lt1"/>
              </a:buClr>
              <a:buSzPts val="2000"/>
              <a:buChar char="•"/>
            </a:pPr>
            <a:r>
              <a:rPr lang="en-US"/>
              <a:t>Intact Gag Reflex</a:t>
            </a:r>
            <a:endParaRPr/>
          </a:p>
          <a:p>
            <a:pPr indent="-228600" lvl="1" marL="685800" rtl="0" algn="l">
              <a:lnSpc>
                <a:spcPct val="90000"/>
              </a:lnSpc>
              <a:spcBef>
                <a:spcPts val="500"/>
              </a:spcBef>
              <a:spcAft>
                <a:spcPts val="0"/>
              </a:spcAft>
              <a:buClr>
                <a:schemeClr val="lt1"/>
              </a:buClr>
              <a:buSzPts val="2000"/>
              <a:buChar char="•"/>
            </a:pPr>
            <a:r>
              <a:rPr lang="en-US"/>
              <a:t>Trismus</a:t>
            </a:r>
            <a:endParaRPr/>
          </a:p>
          <a:p>
            <a:pPr indent="-101600" lvl="1" marL="685800" rtl="0" algn="l">
              <a:lnSpc>
                <a:spcPct val="90000"/>
              </a:lnSpc>
              <a:spcBef>
                <a:spcPts val="500"/>
              </a:spcBef>
              <a:spcAft>
                <a:spcPts val="0"/>
              </a:spcAft>
              <a:buClr>
                <a:schemeClr val="lt1"/>
              </a:buClr>
              <a:buSzPts val="2000"/>
              <a:buNone/>
            </a:pPr>
            <a:r>
              <a:t/>
            </a:r>
            <a:endParaRPr/>
          </a:p>
          <a:p>
            <a:pPr indent="-228600" lvl="1" marL="685800" rtl="0" algn="l">
              <a:lnSpc>
                <a:spcPct val="90000"/>
              </a:lnSpc>
              <a:spcBef>
                <a:spcPts val="500"/>
              </a:spcBef>
              <a:spcAft>
                <a:spcPts val="0"/>
              </a:spcAft>
              <a:buClr>
                <a:schemeClr val="lt1"/>
              </a:buClr>
              <a:buSzPts val="2000"/>
              <a:buChar char="•"/>
            </a:pPr>
            <a:r>
              <a:rPr lang="en-US"/>
              <a:t>3 Questions: </a:t>
            </a:r>
            <a:r>
              <a:rPr lang="en-US">
                <a:solidFill>
                  <a:srgbClr val="FF0000"/>
                </a:solidFill>
              </a:rPr>
              <a:t>(SELECTION CRITERIA)</a:t>
            </a:r>
            <a:endParaRPr/>
          </a:p>
          <a:p>
            <a:pPr indent="-228600" lvl="2" marL="1143000" rtl="0" algn="l">
              <a:lnSpc>
                <a:spcPct val="90000"/>
              </a:lnSpc>
              <a:spcBef>
                <a:spcPts val="500"/>
              </a:spcBef>
              <a:spcAft>
                <a:spcPts val="0"/>
              </a:spcAft>
              <a:buClr>
                <a:schemeClr val="lt1"/>
              </a:buClr>
              <a:buSzPts val="1800"/>
              <a:buChar char="•"/>
            </a:pPr>
            <a:r>
              <a:rPr lang="en-US"/>
              <a:t>Can I achieve a good face seal?</a:t>
            </a:r>
            <a:endParaRPr/>
          </a:p>
          <a:p>
            <a:pPr indent="-228600" lvl="2" marL="1143000" rtl="0" algn="l">
              <a:lnSpc>
                <a:spcPct val="90000"/>
              </a:lnSpc>
              <a:spcBef>
                <a:spcPts val="500"/>
              </a:spcBef>
              <a:spcAft>
                <a:spcPts val="0"/>
              </a:spcAft>
              <a:buClr>
                <a:schemeClr val="lt1"/>
              </a:buClr>
              <a:buSzPts val="1800"/>
              <a:buChar char="•"/>
            </a:pPr>
            <a:r>
              <a:rPr lang="en-US"/>
              <a:t>Is the Airway Patent</a:t>
            </a:r>
            <a:endParaRPr/>
          </a:p>
          <a:p>
            <a:pPr indent="-228600" lvl="2" marL="1143000" rtl="0" algn="l">
              <a:lnSpc>
                <a:spcPct val="90000"/>
              </a:lnSpc>
              <a:spcBef>
                <a:spcPts val="500"/>
              </a:spcBef>
              <a:spcAft>
                <a:spcPts val="0"/>
              </a:spcAft>
              <a:buClr>
                <a:schemeClr val="lt1"/>
              </a:buClr>
              <a:buSzPts val="1800"/>
              <a:buChar char="•"/>
            </a:pPr>
            <a:r>
              <a:rPr lang="en-US"/>
              <a:t>Do I think I can place an advanced airway in this patient? </a:t>
            </a:r>
            <a:endParaRPr/>
          </a:p>
        </p:txBody>
      </p:sp>
      <p:sp>
        <p:nvSpPr>
          <p:cNvPr id="478" name="Google Shape;478;p33"/>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b="1" lang="en-US" sz="2400" u="sng"/>
              <a:t>Contraindication:</a:t>
            </a:r>
            <a:endParaRPr/>
          </a:p>
          <a:p>
            <a:pPr indent="-101600" lvl="1" marL="685800" rtl="0" algn="l">
              <a:lnSpc>
                <a:spcPct val="90000"/>
              </a:lnSpc>
              <a:spcBef>
                <a:spcPts val="500"/>
              </a:spcBef>
              <a:spcAft>
                <a:spcPts val="0"/>
              </a:spcAft>
              <a:buClr>
                <a:schemeClr val="lt1"/>
              </a:buClr>
              <a:buSzPts val="2000"/>
              <a:buNone/>
            </a:pPr>
            <a:r>
              <a:t/>
            </a:r>
            <a:endParaRPr/>
          </a:p>
          <a:p>
            <a:pPr indent="-228600" lvl="1" marL="685800" rtl="0" algn="l">
              <a:lnSpc>
                <a:spcPct val="90000"/>
              </a:lnSpc>
              <a:spcBef>
                <a:spcPts val="500"/>
              </a:spcBef>
              <a:spcAft>
                <a:spcPts val="0"/>
              </a:spcAft>
              <a:buClr>
                <a:schemeClr val="lt1"/>
              </a:buClr>
              <a:buSzPts val="2000"/>
              <a:buChar char="•"/>
            </a:pPr>
            <a:r>
              <a:rPr lang="en-US"/>
              <a:t>Allergy/Absolute Contraindication of induction agent medications</a:t>
            </a:r>
            <a:endParaRPr/>
          </a:p>
          <a:p>
            <a:pPr indent="-228600" lvl="1" marL="685800" rtl="0" algn="l">
              <a:lnSpc>
                <a:spcPct val="90000"/>
              </a:lnSpc>
              <a:spcBef>
                <a:spcPts val="500"/>
              </a:spcBef>
              <a:spcAft>
                <a:spcPts val="0"/>
              </a:spcAft>
              <a:buClr>
                <a:schemeClr val="lt1"/>
              </a:buClr>
              <a:buSzPts val="2000"/>
              <a:buChar char="•"/>
            </a:pPr>
            <a:r>
              <a:rPr lang="en-US"/>
              <a:t>&lt; Age 13</a:t>
            </a:r>
            <a:endParaRPr/>
          </a:p>
          <a:p>
            <a:pPr indent="-228600" lvl="1" marL="685800" rtl="0" algn="l">
              <a:lnSpc>
                <a:spcPct val="90000"/>
              </a:lnSpc>
              <a:spcBef>
                <a:spcPts val="500"/>
              </a:spcBef>
              <a:spcAft>
                <a:spcPts val="0"/>
              </a:spcAft>
              <a:buClr>
                <a:schemeClr val="lt1"/>
              </a:buClr>
              <a:buSzPts val="2000"/>
              <a:buChar char="•"/>
            </a:pPr>
            <a:r>
              <a:rPr lang="en-US"/>
              <a:t>No Gag Reflex Present</a:t>
            </a:r>
            <a:endParaRPr/>
          </a:p>
          <a:p>
            <a:pPr indent="-228600" lvl="1" marL="685800" rtl="0" algn="l">
              <a:lnSpc>
                <a:spcPct val="90000"/>
              </a:lnSpc>
              <a:spcBef>
                <a:spcPts val="500"/>
              </a:spcBef>
              <a:spcAft>
                <a:spcPts val="0"/>
              </a:spcAft>
              <a:buClr>
                <a:schemeClr val="lt1"/>
              </a:buClr>
              <a:buSzPts val="2000"/>
              <a:buChar char="•"/>
            </a:pPr>
            <a:r>
              <a:rPr lang="en-US"/>
              <a:t>Patients who DO NOT meet selection criteria</a:t>
            </a:r>
            <a:endParaRPr/>
          </a:p>
        </p:txBody>
      </p:sp>
      <p:sp>
        <p:nvSpPr>
          <p:cNvPr id="479" name="Google Shape;479;p3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0" name="Google Shape;480;p33"/>
          <p:cNvSpPr/>
          <p:nvPr/>
        </p:nvSpPr>
        <p:spPr>
          <a:xfrm>
            <a:off x="5835316" y="4800600"/>
            <a:ext cx="2225842" cy="878305"/>
          </a:xfrm>
          <a:prstGeom prst="leftUpArrow">
            <a:avLst/>
          </a:prstGeom>
          <a:solidFill>
            <a:schemeClr val="accent6"/>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4"/>
          <p:cNvSpPr txBox="1"/>
          <p:nvPr>
            <p:ph type="title"/>
          </p:nvPr>
        </p:nvSpPr>
        <p:spPr>
          <a:xfrm>
            <a:off x="147320" y="357540"/>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a:t>MAAM - SPECIAL </a:t>
            </a:r>
            <a:r>
              <a:rPr b="1" lang="en-US" u="sng"/>
              <a:t>CONSIDERATIONS:</a:t>
            </a:r>
            <a:endParaRPr/>
          </a:p>
        </p:txBody>
      </p:sp>
      <p:sp>
        <p:nvSpPr>
          <p:cNvPr id="486" name="Google Shape;486;p34"/>
          <p:cNvSpPr txBox="1"/>
          <p:nvPr>
            <p:ph idx="1" type="body"/>
          </p:nvPr>
        </p:nvSpPr>
        <p:spPr>
          <a:xfrm>
            <a:off x="-1905000" y="2844034"/>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487" name="Google Shape;487;p34"/>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488" name="Google Shape;488;p3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89" name="Google Shape;489;p34"/>
          <p:cNvPicPr preferRelativeResize="0"/>
          <p:nvPr/>
        </p:nvPicPr>
        <p:blipFill rotWithShape="1">
          <a:blip r:embed="rId3">
            <a:alphaModFix/>
          </a:blip>
          <a:srcRect b="36148" l="46417" r="21749" t="32000"/>
          <a:stretch/>
        </p:blipFill>
        <p:spPr>
          <a:xfrm>
            <a:off x="2103120" y="1857177"/>
            <a:ext cx="8249920" cy="464328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5"/>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a:p>
        </p:txBody>
      </p:sp>
      <p:sp>
        <p:nvSpPr>
          <p:cNvPr id="496" name="Google Shape;496;p35"/>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rPr lang="en-US"/>
              <a:t>                 </a:t>
            </a:r>
            <a:r>
              <a:rPr b="1" lang="en-US" sz="4400">
                <a:latin typeface="Algerian"/>
                <a:ea typeface="Algerian"/>
                <a:cs typeface="Algerian"/>
                <a:sym typeface="Algerian"/>
              </a:rPr>
              <a:t>Please </a:t>
            </a:r>
            <a:endParaRPr/>
          </a:p>
          <a:p>
            <a:pPr indent="0" lvl="0" marL="0" rtl="0" algn="l">
              <a:lnSpc>
                <a:spcPct val="90000"/>
              </a:lnSpc>
              <a:spcBef>
                <a:spcPts val="1000"/>
              </a:spcBef>
              <a:spcAft>
                <a:spcPts val="0"/>
              </a:spcAft>
              <a:buClr>
                <a:schemeClr val="lt1"/>
              </a:buClr>
              <a:buSzPts val="4400"/>
              <a:buNone/>
            </a:pPr>
            <a:r>
              <a:rPr b="1" lang="en-US" sz="4400">
                <a:latin typeface="Algerian"/>
                <a:ea typeface="Algerian"/>
                <a:cs typeface="Algerian"/>
                <a:sym typeface="Algerian"/>
              </a:rPr>
              <a:t>         Review</a:t>
            </a:r>
            <a:endParaRPr/>
          </a:p>
        </p:txBody>
      </p:sp>
      <p:sp>
        <p:nvSpPr>
          <p:cNvPr id="497" name="Google Shape;497;p35"/>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498" name="Google Shape;498;p3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99" name="Google Shape;499;p35"/>
          <p:cNvPicPr preferRelativeResize="0"/>
          <p:nvPr/>
        </p:nvPicPr>
        <p:blipFill rotWithShape="1">
          <a:blip r:embed="rId3">
            <a:alphaModFix/>
          </a:blip>
          <a:srcRect b="9321" l="37599" r="24605" t="17719"/>
          <a:stretch/>
        </p:blipFill>
        <p:spPr>
          <a:xfrm>
            <a:off x="5309939" y="0"/>
            <a:ext cx="6882061" cy="68577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a:p>
        </p:txBody>
      </p:sp>
      <p:sp>
        <p:nvSpPr>
          <p:cNvPr id="505" name="Google Shape;505;p36"/>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b="1" sz="2400">
              <a:latin typeface="Algerian"/>
              <a:ea typeface="Algerian"/>
              <a:cs typeface="Algerian"/>
              <a:sym typeface="Algerian"/>
            </a:endParaRPr>
          </a:p>
          <a:p>
            <a:pPr indent="0" lvl="0" marL="0" rtl="0" algn="l">
              <a:lnSpc>
                <a:spcPct val="90000"/>
              </a:lnSpc>
              <a:spcBef>
                <a:spcPts val="1000"/>
              </a:spcBef>
              <a:spcAft>
                <a:spcPts val="0"/>
              </a:spcAft>
              <a:buClr>
                <a:schemeClr val="lt1"/>
              </a:buClr>
              <a:buSzPts val="2400"/>
              <a:buNone/>
            </a:pPr>
            <a:r>
              <a:t/>
            </a:r>
            <a:endParaRPr b="1" sz="2400">
              <a:latin typeface="Algerian"/>
              <a:ea typeface="Algerian"/>
              <a:cs typeface="Algerian"/>
              <a:sym typeface="Algerian"/>
            </a:endParaRPr>
          </a:p>
          <a:p>
            <a:pPr indent="0" lvl="0" marL="0" rtl="0" algn="l">
              <a:lnSpc>
                <a:spcPct val="90000"/>
              </a:lnSpc>
              <a:spcBef>
                <a:spcPts val="1000"/>
              </a:spcBef>
              <a:spcAft>
                <a:spcPts val="0"/>
              </a:spcAft>
              <a:buClr>
                <a:schemeClr val="lt1"/>
              </a:buClr>
              <a:buSzPts val="2400"/>
              <a:buNone/>
            </a:pPr>
            <a:r>
              <a:t/>
            </a:r>
            <a:endParaRPr b="1" sz="2400">
              <a:latin typeface="Algerian"/>
              <a:ea typeface="Algerian"/>
              <a:cs typeface="Algerian"/>
              <a:sym typeface="Algerian"/>
            </a:endParaRPr>
          </a:p>
          <a:p>
            <a:pPr indent="0" lvl="0" marL="0" rtl="0" algn="l">
              <a:lnSpc>
                <a:spcPct val="90000"/>
              </a:lnSpc>
              <a:spcBef>
                <a:spcPts val="1000"/>
              </a:spcBef>
              <a:spcAft>
                <a:spcPts val="0"/>
              </a:spcAft>
              <a:buClr>
                <a:schemeClr val="lt1"/>
              </a:buClr>
              <a:buSzPts val="2400"/>
              <a:buNone/>
            </a:pPr>
            <a:r>
              <a:rPr b="1" lang="en-US" sz="2400">
                <a:latin typeface="Algerian"/>
                <a:ea typeface="Algerian"/>
                <a:cs typeface="Algerian"/>
                <a:sym typeface="Algerian"/>
              </a:rPr>
              <a:t>              </a:t>
            </a:r>
            <a:r>
              <a:rPr b="1" lang="en-US" sz="4400">
                <a:latin typeface="Algerian"/>
                <a:ea typeface="Algerian"/>
                <a:cs typeface="Algerian"/>
                <a:sym typeface="Algerian"/>
              </a:rPr>
              <a:t>Please </a:t>
            </a:r>
            <a:endParaRPr/>
          </a:p>
          <a:p>
            <a:pPr indent="0" lvl="0" marL="0" rtl="0" algn="l">
              <a:lnSpc>
                <a:spcPct val="90000"/>
              </a:lnSpc>
              <a:spcBef>
                <a:spcPts val="1000"/>
              </a:spcBef>
              <a:spcAft>
                <a:spcPts val="0"/>
              </a:spcAft>
              <a:buClr>
                <a:schemeClr val="lt1"/>
              </a:buClr>
              <a:buSzPts val="4400"/>
              <a:buNone/>
            </a:pPr>
            <a:r>
              <a:rPr b="1" lang="en-US" sz="4400">
                <a:latin typeface="Algerian"/>
                <a:ea typeface="Algerian"/>
                <a:cs typeface="Algerian"/>
                <a:sym typeface="Algerian"/>
              </a:rPr>
              <a:t>        Review</a:t>
            </a:r>
            <a:endParaRPr/>
          </a:p>
          <a:p>
            <a:pPr indent="-88900" lvl="0" marL="228600" rtl="0" algn="l">
              <a:lnSpc>
                <a:spcPct val="90000"/>
              </a:lnSpc>
              <a:spcBef>
                <a:spcPts val="1000"/>
              </a:spcBef>
              <a:spcAft>
                <a:spcPts val="0"/>
              </a:spcAft>
              <a:buClr>
                <a:schemeClr val="lt1"/>
              </a:buClr>
              <a:buSzPts val="2200"/>
              <a:buNone/>
            </a:pPr>
            <a:r>
              <a:t/>
            </a:r>
            <a:endParaRPr/>
          </a:p>
        </p:txBody>
      </p:sp>
      <p:sp>
        <p:nvSpPr>
          <p:cNvPr id="506" name="Google Shape;506;p36"/>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507" name="Google Shape;507;p3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08" name="Google Shape;508;p36"/>
          <p:cNvPicPr preferRelativeResize="0"/>
          <p:nvPr/>
        </p:nvPicPr>
        <p:blipFill rotWithShape="1">
          <a:blip r:embed="rId3">
            <a:alphaModFix/>
          </a:blip>
          <a:srcRect b="13684" l="38092" r="24704" t="15613"/>
          <a:stretch/>
        </p:blipFill>
        <p:spPr>
          <a:xfrm>
            <a:off x="4756484" y="0"/>
            <a:ext cx="7435516"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37"/>
          <p:cNvSpPr txBox="1"/>
          <p:nvPr>
            <p:ph type="title"/>
          </p:nvPr>
        </p:nvSpPr>
        <p:spPr>
          <a:xfrm>
            <a:off x="-2747631" y="99611"/>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b="1" lang="en-US" u="sng"/>
              <a:t>INDUCTION – KETAMINE </a:t>
            </a:r>
            <a:endParaRPr/>
          </a:p>
        </p:txBody>
      </p:sp>
      <p:grpSp>
        <p:nvGrpSpPr>
          <p:cNvPr id="514" name="Google Shape;514;p37"/>
          <p:cNvGrpSpPr/>
          <p:nvPr/>
        </p:nvGrpSpPr>
        <p:grpSpPr>
          <a:xfrm>
            <a:off x="685799" y="1270525"/>
            <a:ext cx="6235995" cy="5337675"/>
            <a:chOff x="0" y="15883"/>
            <a:chExt cx="6235995" cy="5337675"/>
          </a:xfrm>
        </p:grpSpPr>
        <p:sp>
          <p:nvSpPr>
            <p:cNvPr id="515" name="Google Shape;515;p37"/>
            <p:cNvSpPr/>
            <p:nvPr/>
          </p:nvSpPr>
          <p:spPr>
            <a:xfrm>
              <a:off x="0" y="15883"/>
              <a:ext cx="6235995" cy="839474"/>
            </a:xfrm>
            <a:prstGeom prst="roundRect">
              <a:avLst>
                <a:gd fmla="val 16667"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7"/>
            <p:cNvSpPr txBox="1"/>
            <p:nvPr/>
          </p:nvSpPr>
          <p:spPr>
            <a:xfrm>
              <a:off x="40980" y="56863"/>
              <a:ext cx="6154035" cy="757514"/>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rgbClr val="FFFF00"/>
                </a:buClr>
                <a:buSzPts val="3500"/>
                <a:buFont typeface="Century Gothic"/>
                <a:buNone/>
              </a:pPr>
              <a:r>
                <a:rPr b="1" lang="en-US" sz="3500" u="sng">
                  <a:solidFill>
                    <a:srgbClr val="FFFF00"/>
                  </a:solidFill>
                  <a:latin typeface="Century Gothic"/>
                  <a:ea typeface="Century Gothic"/>
                  <a:cs typeface="Century Gothic"/>
                  <a:sym typeface="Century Gothic"/>
                </a:rPr>
                <a:t>Initial Dose:</a:t>
              </a:r>
              <a:endParaRPr sz="3500">
                <a:solidFill>
                  <a:srgbClr val="FFFF00"/>
                </a:solidFill>
                <a:latin typeface="Century Gothic"/>
                <a:ea typeface="Century Gothic"/>
                <a:cs typeface="Century Gothic"/>
                <a:sym typeface="Century Gothic"/>
              </a:endParaRPr>
            </a:p>
          </p:txBody>
        </p:sp>
        <p:sp>
          <p:nvSpPr>
            <p:cNvPr id="517" name="Google Shape;517;p37"/>
            <p:cNvSpPr/>
            <p:nvPr/>
          </p:nvSpPr>
          <p:spPr>
            <a:xfrm>
              <a:off x="0" y="855358"/>
              <a:ext cx="6235995" cy="141277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7"/>
            <p:cNvSpPr txBox="1"/>
            <p:nvPr/>
          </p:nvSpPr>
          <p:spPr>
            <a:xfrm>
              <a:off x="0" y="855358"/>
              <a:ext cx="6235995" cy="1412775"/>
            </a:xfrm>
            <a:prstGeom prst="rect">
              <a:avLst/>
            </a:prstGeom>
            <a:noFill/>
            <a:ln>
              <a:noFill/>
            </a:ln>
          </p:spPr>
          <p:txBody>
            <a:bodyPr anchorCtr="0" anchor="t" bIns="44450" lIns="197975" spcFirstLastPara="1" rIns="248900" wrap="square" tIns="44450">
              <a:noAutofit/>
            </a:bodyPr>
            <a:lstStyle/>
            <a:p>
              <a:pPr indent="-228600" lvl="1" marL="228600" marR="0" rtl="0" algn="l">
                <a:lnSpc>
                  <a:spcPct val="90000"/>
                </a:lnSpc>
                <a:spcBef>
                  <a:spcPts val="0"/>
                </a:spcBef>
                <a:spcAft>
                  <a:spcPts val="0"/>
                </a:spcAft>
                <a:buClr>
                  <a:schemeClr val="accent1"/>
                </a:buClr>
                <a:buSzPts val="2700"/>
                <a:buFont typeface="Century Gothic"/>
                <a:buChar char="•"/>
              </a:pPr>
              <a:r>
                <a:rPr b="1" i="0" lang="en-US" sz="2700" u="none" cap="none" strike="noStrike">
                  <a:solidFill>
                    <a:schemeClr val="accent1"/>
                  </a:solidFill>
                  <a:latin typeface="Century Gothic"/>
                  <a:ea typeface="Century Gothic"/>
                  <a:cs typeface="Century Gothic"/>
                  <a:sym typeface="Century Gothic"/>
                </a:rPr>
                <a:t>2mg/kg  </a:t>
              </a:r>
              <a:r>
                <a:rPr b="0" i="0" lang="en-US" sz="2700" u="none" cap="none" strike="noStrike">
                  <a:solidFill>
                    <a:schemeClr val="lt1"/>
                  </a:solidFill>
                  <a:latin typeface="Century Gothic"/>
                  <a:ea typeface="Century Gothic"/>
                  <a:cs typeface="Century Gothic"/>
                  <a:sym typeface="Century Gothic"/>
                </a:rPr>
                <a:t>IV/ IO</a:t>
              </a:r>
              <a:endParaRPr/>
            </a:p>
            <a:p>
              <a:pPr indent="-228600" lvl="1" marL="228600" marR="0" rtl="0" algn="l">
                <a:lnSpc>
                  <a:spcPct val="90000"/>
                </a:lnSpc>
                <a:spcBef>
                  <a:spcPts val="540"/>
                </a:spcBef>
                <a:spcAft>
                  <a:spcPts val="0"/>
                </a:spcAft>
                <a:buClr>
                  <a:schemeClr val="lt1"/>
                </a:buClr>
                <a:buSzPts val="2700"/>
                <a:buFont typeface="Century Gothic"/>
                <a:buChar char="•"/>
              </a:pPr>
              <a:r>
                <a:rPr b="0" i="0" lang="en-US" sz="2700" u="none" cap="none" strike="noStrike">
                  <a:solidFill>
                    <a:schemeClr val="lt1"/>
                  </a:solidFill>
                  <a:latin typeface="Century Gothic"/>
                  <a:ea typeface="Century Gothic"/>
                  <a:cs typeface="Century Gothic"/>
                  <a:sym typeface="Century Gothic"/>
                </a:rPr>
                <a:t>Max Dose: 200mg</a:t>
              </a:r>
              <a:endParaRPr/>
            </a:p>
            <a:p>
              <a:pPr indent="-57150" lvl="1" marL="228600" marR="0" rtl="0" algn="l">
                <a:lnSpc>
                  <a:spcPct val="90000"/>
                </a:lnSpc>
                <a:spcBef>
                  <a:spcPts val="540"/>
                </a:spcBef>
                <a:spcAft>
                  <a:spcPts val="0"/>
                </a:spcAft>
                <a:buClr>
                  <a:schemeClr val="lt1"/>
                </a:buClr>
                <a:buSzPts val="2700"/>
                <a:buFont typeface="Century Gothic"/>
                <a:buNone/>
              </a:pPr>
              <a:r>
                <a:t/>
              </a:r>
              <a:endParaRPr b="0" i="0" sz="2700" u="none" cap="none" strike="noStrike">
                <a:solidFill>
                  <a:schemeClr val="lt1"/>
                </a:solidFill>
                <a:latin typeface="Century Gothic"/>
                <a:ea typeface="Century Gothic"/>
                <a:cs typeface="Century Gothic"/>
                <a:sym typeface="Century Gothic"/>
              </a:endParaRPr>
            </a:p>
          </p:txBody>
        </p:sp>
        <p:sp>
          <p:nvSpPr>
            <p:cNvPr id="519" name="Google Shape;519;p37"/>
            <p:cNvSpPr/>
            <p:nvPr/>
          </p:nvSpPr>
          <p:spPr>
            <a:xfrm>
              <a:off x="0" y="2268133"/>
              <a:ext cx="6235995" cy="839474"/>
            </a:xfrm>
            <a:prstGeom prst="roundRect">
              <a:avLst>
                <a:gd fmla="val 16667"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7"/>
            <p:cNvSpPr txBox="1"/>
            <p:nvPr/>
          </p:nvSpPr>
          <p:spPr>
            <a:xfrm>
              <a:off x="40980" y="2309113"/>
              <a:ext cx="6154035" cy="757514"/>
            </a:xfrm>
            <a:prstGeom prst="rect">
              <a:avLst/>
            </a:prstGeom>
            <a:noFill/>
            <a:ln>
              <a:noFill/>
            </a:ln>
          </p:spPr>
          <p:txBody>
            <a:bodyPr anchorCtr="0" anchor="ctr" bIns="133350" lIns="133350" spcFirstLastPara="1" rIns="133350" wrap="square" tIns="133350">
              <a:noAutofit/>
            </a:bodyPr>
            <a:lstStyle/>
            <a:p>
              <a:pPr indent="0" lvl="0" marL="0" marR="0" rtl="0" algn="l">
                <a:lnSpc>
                  <a:spcPct val="90000"/>
                </a:lnSpc>
                <a:spcBef>
                  <a:spcPts val="0"/>
                </a:spcBef>
                <a:spcAft>
                  <a:spcPts val="0"/>
                </a:spcAft>
                <a:buClr>
                  <a:srgbClr val="FFFF00"/>
                </a:buClr>
                <a:buSzPts val="3500"/>
                <a:buFont typeface="Century Gothic"/>
                <a:buNone/>
              </a:pPr>
              <a:r>
                <a:rPr b="1" lang="en-US" sz="3500" u="sng">
                  <a:solidFill>
                    <a:srgbClr val="FFFF00"/>
                  </a:solidFill>
                  <a:latin typeface="Century Gothic"/>
                  <a:ea typeface="Century Gothic"/>
                  <a:cs typeface="Century Gothic"/>
                  <a:sym typeface="Century Gothic"/>
                </a:rPr>
                <a:t>Re-Dose:</a:t>
              </a:r>
              <a:endParaRPr sz="3500">
                <a:solidFill>
                  <a:srgbClr val="FFFF00"/>
                </a:solidFill>
                <a:latin typeface="Century Gothic"/>
                <a:ea typeface="Century Gothic"/>
                <a:cs typeface="Century Gothic"/>
                <a:sym typeface="Century Gothic"/>
              </a:endParaRPr>
            </a:p>
          </p:txBody>
        </p:sp>
        <p:sp>
          <p:nvSpPr>
            <p:cNvPr id="521" name="Google Shape;521;p37"/>
            <p:cNvSpPr/>
            <p:nvPr/>
          </p:nvSpPr>
          <p:spPr>
            <a:xfrm>
              <a:off x="0" y="3107608"/>
              <a:ext cx="6235995" cy="22459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7"/>
            <p:cNvSpPr txBox="1"/>
            <p:nvPr/>
          </p:nvSpPr>
          <p:spPr>
            <a:xfrm>
              <a:off x="0" y="3107608"/>
              <a:ext cx="6235995" cy="2245950"/>
            </a:xfrm>
            <a:prstGeom prst="rect">
              <a:avLst/>
            </a:prstGeom>
            <a:noFill/>
            <a:ln>
              <a:noFill/>
            </a:ln>
          </p:spPr>
          <p:txBody>
            <a:bodyPr anchorCtr="0" anchor="t" bIns="44450" lIns="197975" spcFirstLastPara="1" rIns="248900" wrap="square" tIns="44450">
              <a:noAutofit/>
            </a:bodyPr>
            <a:lstStyle/>
            <a:p>
              <a:pPr indent="-228600" lvl="1" marL="228600" marR="0" rtl="0" algn="l">
                <a:lnSpc>
                  <a:spcPct val="90000"/>
                </a:lnSpc>
                <a:spcBef>
                  <a:spcPts val="0"/>
                </a:spcBef>
                <a:spcAft>
                  <a:spcPts val="0"/>
                </a:spcAft>
                <a:buClr>
                  <a:schemeClr val="accent1"/>
                </a:buClr>
                <a:buSzPts val="2700"/>
                <a:buFont typeface="Century Gothic"/>
                <a:buChar char="•"/>
              </a:pPr>
              <a:r>
                <a:rPr b="1" i="0" lang="en-US" sz="2700" u="none" cap="none" strike="noStrike">
                  <a:solidFill>
                    <a:schemeClr val="accent1"/>
                  </a:solidFill>
                  <a:latin typeface="Century Gothic"/>
                  <a:ea typeface="Century Gothic"/>
                  <a:cs typeface="Century Gothic"/>
                  <a:sym typeface="Century Gothic"/>
                </a:rPr>
                <a:t>0.5mg/Kg </a:t>
              </a:r>
              <a:r>
                <a:rPr b="0" i="0" lang="en-US" sz="2700" u="none" cap="none" strike="noStrike">
                  <a:solidFill>
                    <a:schemeClr val="lt1"/>
                  </a:solidFill>
                  <a:latin typeface="Century Gothic"/>
                  <a:ea typeface="Century Gothic"/>
                  <a:cs typeface="Century Gothic"/>
                  <a:sym typeface="Century Gothic"/>
                </a:rPr>
                <a:t>IV/IO</a:t>
              </a:r>
              <a:endParaRPr/>
            </a:p>
            <a:p>
              <a:pPr indent="-228600" lvl="1" marL="228600" marR="0" rtl="0" algn="l">
                <a:lnSpc>
                  <a:spcPct val="90000"/>
                </a:lnSpc>
                <a:spcBef>
                  <a:spcPts val="540"/>
                </a:spcBef>
                <a:spcAft>
                  <a:spcPts val="0"/>
                </a:spcAft>
                <a:buClr>
                  <a:schemeClr val="lt1"/>
                </a:buClr>
                <a:buSzPts val="2700"/>
                <a:buFont typeface="Century Gothic"/>
                <a:buChar char="•"/>
              </a:pPr>
              <a:r>
                <a:rPr b="0" i="0" lang="en-US" sz="2700" u="none" cap="none" strike="noStrike">
                  <a:solidFill>
                    <a:schemeClr val="lt1"/>
                  </a:solidFill>
                  <a:latin typeface="Century Gothic"/>
                  <a:ea typeface="Century Gothic"/>
                  <a:cs typeface="Century Gothic"/>
                  <a:sym typeface="Century Gothic"/>
                </a:rPr>
                <a:t>Max Dose: 3mg/kg/hr</a:t>
              </a:r>
              <a:endParaRPr/>
            </a:p>
            <a:p>
              <a:pPr indent="-228600" lvl="1" marL="228600" marR="0" rtl="0" algn="l">
                <a:lnSpc>
                  <a:spcPct val="90000"/>
                </a:lnSpc>
                <a:spcBef>
                  <a:spcPts val="540"/>
                </a:spcBef>
                <a:spcAft>
                  <a:spcPts val="0"/>
                </a:spcAft>
                <a:buClr>
                  <a:schemeClr val="lt1"/>
                </a:buClr>
                <a:buSzPts val="2700"/>
                <a:buFont typeface="Century Gothic"/>
                <a:buChar char="•"/>
              </a:pPr>
              <a:r>
                <a:rPr b="0" i="0" lang="en-US" sz="2700" u="none" cap="none" strike="noStrike">
                  <a:solidFill>
                    <a:schemeClr val="lt1"/>
                  </a:solidFill>
                  <a:latin typeface="Century Gothic"/>
                  <a:ea typeface="Century Gothic"/>
                  <a:cs typeface="Century Gothic"/>
                  <a:sym typeface="Century Gothic"/>
                </a:rPr>
                <a:t>Max Single Dose: 100mg</a:t>
              </a:r>
              <a:endParaRPr/>
            </a:p>
            <a:p>
              <a:pPr indent="-228600" lvl="1" marL="228600" marR="0" rtl="0" algn="l">
                <a:lnSpc>
                  <a:spcPct val="90000"/>
                </a:lnSpc>
                <a:spcBef>
                  <a:spcPts val="540"/>
                </a:spcBef>
                <a:spcAft>
                  <a:spcPts val="0"/>
                </a:spcAft>
                <a:buClr>
                  <a:schemeClr val="lt1"/>
                </a:buClr>
                <a:buSzPts val="2700"/>
                <a:buFont typeface="Century Gothic"/>
                <a:buChar char="•"/>
              </a:pPr>
              <a:r>
                <a:rPr b="0" i="0" lang="en-US" sz="2700" u="none" cap="none" strike="noStrike">
                  <a:solidFill>
                    <a:schemeClr val="lt1"/>
                  </a:solidFill>
                  <a:latin typeface="Century Gothic"/>
                  <a:ea typeface="Century Gothic"/>
                  <a:cs typeface="Century Gothic"/>
                  <a:sym typeface="Century Gothic"/>
                </a:rPr>
                <a:t>Repeat As Needed Every 10 Mintes</a:t>
              </a:r>
              <a:endParaRPr b="0" i="0" sz="2700" u="none" cap="none" strike="noStrike">
                <a:solidFill>
                  <a:schemeClr val="lt1"/>
                </a:solidFill>
                <a:latin typeface="Century Gothic"/>
                <a:ea typeface="Century Gothic"/>
                <a:cs typeface="Century Gothic"/>
                <a:sym typeface="Century Gothic"/>
              </a:endParaRPr>
            </a:p>
          </p:txBody>
        </p:sp>
      </p:grpSp>
      <p:sp>
        <p:nvSpPr>
          <p:cNvPr id="523" name="Google Shape;523;p37"/>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524" name="Google Shape;524;p3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25" name="Google Shape;525;p37"/>
          <p:cNvSpPr/>
          <p:nvPr/>
        </p:nvSpPr>
        <p:spPr>
          <a:xfrm>
            <a:off x="7325833" y="0"/>
            <a:ext cx="4866167"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Ketamine, 50mg/mL, 10mL Vial | Bound Tree" id="526" name="Google Shape;526;p37"/>
          <p:cNvPicPr preferRelativeResize="0"/>
          <p:nvPr/>
        </p:nvPicPr>
        <p:blipFill rotWithShape="1">
          <a:blip r:embed="rId3">
            <a:alphaModFix/>
          </a:blip>
          <a:srcRect b="0" l="0" r="0" t="0"/>
          <a:stretch/>
        </p:blipFill>
        <p:spPr>
          <a:xfrm>
            <a:off x="7485321" y="99611"/>
            <a:ext cx="4706679" cy="60286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38"/>
          <p:cNvSpPr txBox="1"/>
          <p:nvPr>
            <p:ph type="title"/>
          </p:nvPr>
        </p:nvSpPr>
        <p:spPr>
          <a:xfrm>
            <a:off x="2987040" y="-82952"/>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u="sng"/>
              <a:t>INDUCTION - KETAMINE</a:t>
            </a:r>
            <a:endParaRPr/>
          </a:p>
        </p:txBody>
      </p:sp>
      <p:sp>
        <p:nvSpPr>
          <p:cNvPr id="532" name="Google Shape;532;p38"/>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p:txBody>
      </p:sp>
      <p:sp>
        <p:nvSpPr>
          <p:cNvPr id="533" name="Google Shape;533;p3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34" name="Google Shape;534;p38"/>
          <p:cNvGrpSpPr/>
          <p:nvPr/>
        </p:nvGrpSpPr>
        <p:grpSpPr>
          <a:xfrm>
            <a:off x="108128" y="1210073"/>
            <a:ext cx="7663775" cy="4304746"/>
            <a:chOff x="26849" y="1859795"/>
            <a:chExt cx="7663775" cy="4304746"/>
          </a:xfrm>
        </p:grpSpPr>
        <p:sp>
          <p:nvSpPr>
            <p:cNvPr id="535" name="Google Shape;535;p38"/>
            <p:cNvSpPr/>
            <p:nvPr/>
          </p:nvSpPr>
          <p:spPr>
            <a:xfrm>
              <a:off x="200841" y="2604106"/>
              <a:ext cx="2923924" cy="3542172"/>
            </a:xfrm>
            <a:prstGeom prst="rect">
              <a:avLst/>
            </a:prstGeom>
            <a:solidFill>
              <a:schemeClr val="lt1">
                <a:alpha val="89803"/>
              </a:schemeClr>
            </a:solidFill>
            <a:ln cap="flat" cmpd="sng" w="12700">
              <a:solidFill>
                <a:srgbClr val="F3CC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8"/>
            <p:cNvSpPr txBox="1"/>
            <p:nvPr/>
          </p:nvSpPr>
          <p:spPr>
            <a:xfrm>
              <a:off x="668669" y="2604106"/>
              <a:ext cx="2456096" cy="3542172"/>
            </a:xfrm>
            <a:prstGeom prst="rect">
              <a:avLst/>
            </a:prstGeom>
            <a:noFill/>
            <a:ln>
              <a:noFill/>
            </a:ln>
          </p:spPr>
          <p:txBody>
            <a:bodyPr anchorCtr="0" anchor="ctr" bIns="142225" lIns="0" spcFirstLastPara="1" rIns="142225" wrap="square" tIns="142225">
              <a:noAutofit/>
            </a:bodyPr>
            <a:lstStyle/>
            <a:p>
              <a:pPr indent="0" lvl="0" marL="0" marR="0" rtl="0" algn="l">
                <a:lnSpc>
                  <a:spcPct val="90000"/>
                </a:lnSpc>
                <a:spcBef>
                  <a:spcPts val="0"/>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Induction Agent For MAAM</a:t>
              </a:r>
              <a:endParaRPr/>
            </a:p>
            <a:p>
              <a:pPr indent="0" lvl="0" marL="0" marR="0" rtl="0" algn="l">
                <a:lnSpc>
                  <a:spcPct val="90000"/>
                </a:lnSpc>
                <a:spcBef>
                  <a:spcPts val="700"/>
                </a:spcBef>
                <a:spcAft>
                  <a:spcPts val="0"/>
                </a:spcAft>
                <a:buClr>
                  <a:schemeClr val="lt1"/>
                </a:buClr>
                <a:buSzPts val="2000"/>
                <a:buFont typeface="Century Gothic"/>
                <a:buNone/>
              </a:pPr>
              <a:r>
                <a:t/>
              </a:r>
              <a:endParaRPr sz="2000">
                <a:solidFill>
                  <a:schemeClr val="lt1"/>
                </a:solidFill>
                <a:latin typeface="Century Gothic"/>
                <a:ea typeface="Century Gothic"/>
                <a:cs typeface="Century Gothic"/>
                <a:sym typeface="Century Gothic"/>
              </a:endParaRPr>
            </a:p>
            <a:p>
              <a:pPr indent="0" lvl="0" marL="0" marR="0" rtl="0" algn="l">
                <a:lnSpc>
                  <a:spcPct val="90000"/>
                </a:lnSpc>
                <a:spcBef>
                  <a:spcPts val="700"/>
                </a:spcBef>
                <a:spcAft>
                  <a:spcPts val="0"/>
                </a:spcAft>
                <a:buClr>
                  <a:schemeClr val="lt1"/>
                </a:buClr>
                <a:buSzPts val="2000"/>
                <a:buFont typeface="Century Gothic"/>
                <a:buNone/>
              </a:pPr>
              <a:r>
                <a:rPr b="1" lang="en-US" sz="2000">
                  <a:solidFill>
                    <a:schemeClr val="lt1"/>
                  </a:solidFill>
                  <a:latin typeface="Century Gothic"/>
                  <a:ea typeface="Century Gothic"/>
                  <a:cs typeface="Century Gothic"/>
                  <a:sym typeface="Century Gothic"/>
                </a:rPr>
                <a:t>Post-Procedure Sedative</a:t>
              </a:r>
              <a:endParaRPr/>
            </a:p>
          </p:txBody>
        </p:sp>
        <p:sp>
          <p:nvSpPr>
            <p:cNvPr id="537" name="Google Shape;537;p38"/>
            <p:cNvSpPr/>
            <p:nvPr/>
          </p:nvSpPr>
          <p:spPr>
            <a:xfrm>
              <a:off x="26849" y="1859795"/>
              <a:ext cx="1531250" cy="1541121"/>
            </a:xfrm>
            <a:prstGeom prst="ellipse">
              <a:avLst/>
            </a:prstGeom>
            <a:solidFill>
              <a:srgbClr val="00B05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8"/>
            <p:cNvSpPr txBox="1"/>
            <p:nvPr/>
          </p:nvSpPr>
          <p:spPr>
            <a:xfrm>
              <a:off x="251095" y="2085487"/>
              <a:ext cx="1082758" cy="108973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Century Gothic"/>
                <a:buNone/>
              </a:pPr>
              <a:r>
                <a:rPr b="1" lang="en-US" sz="1700">
                  <a:solidFill>
                    <a:schemeClr val="dk1"/>
                  </a:solidFill>
                  <a:latin typeface="Century Gothic"/>
                  <a:ea typeface="Century Gothic"/>
                  <a:cs typeface="Century Gothic"/>
                  <a:sym typeface="Century Gothic"/>
                </a:rPr>
                <a:t>Indication</a:t>
              </a:r>
              <a:endParaRPr/>
            </a:p>
          </p:txBody>
        </p:sp>
        <p:sp>
          <p:nvSpPr>
            <p:cNvPr id="539" name="Google Shape;539;p38"/>
            <p:cNvSpPr/>
            <p:nvPr/>
          </p:nvSpPr>
          <p:spPr>
            <a:xfrm>
              <a:off x="4777796" y="2563642"/>
              <a:ext cx="2912827" cy="3600899"/>
            </a:xfrm>
            <a:prstGeom prst="rect">
              <a:avLst/>
            </a:prstGeom>
            <a:solidFill>
              <a:schemeClr val="lt1">
                <a:alpha val="89803"/>
              </a:schemeClr>
            </a:solidFill>
            <a:ln cap="flat" cmpd="sng" w="12700">
              <a:solidFill>
                <a:srgbClr val="F3CC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8"/>
            <p:cNvSpPr txBox="1"/>
            <p:nvPr/>
          </p:nvSpPr>
          <p:spPr>
            <a:xfrm>
              <a:off x="5243849" y="2563642"/>
              <a:ext cx="2446775" cy="3600899"/>
            </a:xfrm>
            <a:prstGeom prst="rect">
              <a:avLst/>
            </a:prstGeom>
            <a:noFill/>
            <a:ln>
              <a:noFill/>
            </a:ln>
          </p:spPr>
          <p:txBody>
            <a:bodyPr anchorCtr="0" anchor="ctr" bIns="170675" lIns="0" spcFirstLastPara="1" rIns="170675" wrap="square" tIns="170675">
              <a:noAutofit/>
            </a:bodyPr>
            <a:lstStyle/>
            <a:p>
              <a:pPr indent="0" lvl="0" marL="0" marR="0" rtl="0" algn="l">
                <a:lnSpc>
                  <a:spcPct val="90000"/>
                </a:lnSpc>
                <a:spcBef>
                  <a:spcPts val="0"/>
                </a:spcBef>
                <a:spcAft>
                  <a:spcPts val="0"/>
                </a:spcAft>
                <a:buClr>
                  <a:schemeClr val="lt1"/>
                </a:buClr>
                <a:buSzPts val="2400"/>
                <a:buFont typeface="Century Gothic"/>
                <a:buNone/>
              </a:pPr>
              <a:r>
                <a:rPr b="1" lang="en-US" sz="2400">
                  <a:solidFill>
                    <a:schemeClr val="lt1"/>
                  </a:solidFill>
                  <a:latin typeface="Century Gothic"/>
                  <a:ea typeface="Century Gothic"/>
                  <a:cs typeface="Century Gothic"/>
                  <a:sym typeface="Century Gothic"/>
                </a:rPr>
                <a:t>Known Hypersensitivity</a:t>
              </a:r>
              <a:endParaRPr/>
            </a:p>
            <a:p>
              <a:pPr indent="0" lvl="0" marL="0" marR="0" rtl="0" algn="l">
                <a:lnSpc>
                  <a:spcPct val="90000"/>
                </a:lnSpc>
                <a:spcBef>
                  <a:spcPts val="840"/>
                </a:spcBef>
                <a:spcAft>
                  <a:spcPts val="0"/>
                </a:spcAft>
                <a:buClr>
                  <a:schemeClr val="lt1"/>
                </a:buClr>
                <a:buSzPts val="2400"/>
                <a:buFont typeface="Century Gothic"/>
                <a:buNone/>
              </a:pPr>
              <a:r>
                <a:t/>
              </a:r>
              <a:endParaRPr sz="2400">
                <a:solidFill>
                  <a:schemeClr val="lt1"/>
                </a:solidFill>
                <a:latin typeface="Century Gothic"/>
                <a:ea typeface="Century Gothic"/>
                <a:cs typeface="Century Gothic"/>
                <a:sym typeface="Century Gothic"/>
              </a:endParaRPr>
            </a:p>
            <a:p>
              <a:pPr indent="0" lvl="0" marL="0" marR="0" rtl="0" algn="l">
                <a:lnSpc>
                  <a:spcPct val="90000"/>
                </a:lnSpc>
                <a:spcBef>
                  <a:spcPts val="840"/>
                </a:spcBef>
                <a:spcAft>
                  <a:spcPts val="0"/>
                </a:spcAft>
                <a:buClr>
                  <a:schemeClr val="lt1"/>
                </a:buClr>
                <a:buSzPts val="2400"/>
                <a:buFont typeface="Century Gothic"/>
                <a:buNone/>
              </a:pPr>
              <a:r>
                <a:rPr b="1" lang="en-US" sz="2400">
                  <a:solidFill>
                    <a:schemeClr val="lt1"/>
                  </a:solidFill>
                  <a:latin typeface="Century Gothic"/>
                  <a:ea typeface="Century Gothic"/>
                  <a:cs typeface="Century Gothic"/>
                  <a:sym typeface="Century Gothic"/>
                </a:rPr>
                <a:t>Age &lt; 13 Years</a:t>
              </a:r>
              <a:endParaRPr/>
            </a:p>
          </p:txBody>
        </p:sp>
        <p:sp>
          <p:nvSpPr>
            <p:cNvPr id="541" name="Google Shape;541;p38"/>
            <p:cNvSpPr/>
            <p:nvPr/>
          </p:nvSpPr>
          <p:spPr>
            <a:xfrm>
              <a:off x="4490464" y="1861020"/>
              <a:ext cx="1535573" cy="1518569"/>
            </a:xfrm>
            <a:prstGeom prst="ellipse">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8"/>
            <p:cNvSpPr txBox="1"/>
            <p:nvPr/>
          </p:nvSpPr>
          <p:spPr>
            <a:xfrm>
              <a:off x="4715343" y="2083409"/>
              <a:ext cx="1085815" cy="107379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Century Gothic"/>
                <a:buNone/>
              </a:pPr>
              <a:r>
                <a:rPr b="1" lang="en-US" sz="1700">
                  <a:solidFill>
                    <a:schemeClr val="dk1"/>
                  </a:solidFill>
                  <a:latin typeface="Century Gothic"/>
                  <a:ea typeface="Century Gothic"/>
                  <a:cs typeface="Century Gothic"/>
                  <a:sym typeface="Century Gothic"/>
                </a:rPr>
                <a:t>Contra-Indication</a:t>
              </a:r>
              <a:endParaRPr/>
            </a:p>
          </p:txBody>
        </p:sp>
      </p:grpSp>
      <p:sp>
        <p:nvSpPr>
          <p:cNvPr id="543" name="Google Shape;543;p38"/>
          <p:cNvSpPr txBox="1"/>
          <p:nvPr>
            <p:ph idx="2" type="body"/>
          </p:nvPr>
        </p:nvSpPr>
        <p:spPr>
          <a:xfrm>
            <a:off x="8376920" y="-2853925"/>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grpSp>
        <p:nvGrpSpPr>
          <p:cNvPr id="544" name="Google Shape;544;p38"/>
          <p:cNvGrpSpPr/>
          <p:nvPr/>
        </p:nvGrpSpPr>
        <p:grpSpPr>
          <a:xfrm>
            <a:off x="9042400" y="1753639"/>
            <a:ext cx="2987039" cy="3755167"/>
            <a:chOff x="931640" y="2617604"/>
            <a:chExt cx="2354776" cy="3529519"/>
          </a:xfrm>
        </p:grpSpPr>
        <p:sp>
          <p:nvSpPr>
            <p:cNvPr id="545" name="Google Shape;545;p38"/>
            <p:cNvSpPr/>
            <p:nvPr/>
          </p:nvSpPr>
          <p:spPr>
            <a:xfrm>
              <a:off x="931640" y="2669878"/>
              <a:ext cx="2101825" cy="3477245"/>
            </a:xfrm>
            <a:prstGeom prst="rect">
              <a:avLst/>
            </a:prstGeom>
            <a:solidFill>
              <a:schemeClr val="lt1"/>
            </a:solidFill>
            <a:ln cap="flat" cmpd="sng" w="12700">
              <a:solidFill>
                <a:srgbClr val="F3CC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
            <p:cNvSpPr txBox="1"/>
            <p:nvPr/>
          </p:nvSpPr>
          <p:spPr>
            <a:xfrm>
              <a:off x="1184591" y="2617604"/>
              <a:ext cx="2101825" cy="3477245"/>
            </a:xfrm>
            <a:prstGeom prst="rect">
              <a:avLst/>
            </a:prstGeom>
            <a:solidFill>
              <a:schemeClr val="lt1"/>
            </a:solidFill>
            <a:ln>
              <a:noFill/>
            </a:ln>
          </p:spPr>
          <p:txBody>
            <a:bodyPr anchorCtr="0" anchor="ctr" bIns="312925" lIns="0" spcFirstLastPara="1" rIns="312925" wrap="square" tIns="312925">
              <a:noAutofit/>
            </a:bodyPr>
            <a:lstStyle/>
            <a:p>
              <a:pPr indent="0" lvl="0" marL="0" marR="0" rtl="0" algn="l">
                <a:lnSpc>
                  <a:spcPct val="90000"/>
                </a:lnSpc>
                <a:spcBef>
                  <a:spcPts val="0"/>
                </a:spcBef>
                <a:spcAft>
                  <a:spcPts val="0"/>
                </a:spcAft>
                <a:buClr>
                  <a:schemeClr val="dk1"/>
                </a:buClr>
                <a:buSzPts val="2100"/>
                <a:buFont typeface="Century Gothic"/>
                <a:buNone/>
              </a:pPr>
              <a:r>
                <a:rPr b="1" lang="en-US" sz="2100">
                  <a:solidFill>
                    <a:schemeClr val="dk1"/>
                  </a:solidFill>
                  <a:latin typeface="Century Gothic"/>
                  <a:ea typeface="Century Gothic"/>
                  <a:cs typeface="Century Gothic"/>
                  <a:sym typeface="Century Gothic"/>
                </a:rPr>
                <a:t>      Hypersalivation</a:t>
              </a:r>
              <a:endParaRPr/>
            </a:p>
            <a:p>
              <a:pPr indent="0" lvl="0" marL="0" marR="0" rtl="0" algn="r">
                <a:lnSpc>
                  <a:spcPct val="90000"/>
                </a:lnSpc>
                <a:spcBef>
                  <a:spcPts val="735"/>
                </a:spcBef>
                <a:spcAft>
                  <a:spcPts val="0"/>
                </a:spcAft>
                <a:buClr>
                  <a:schemeClr val="lt1"/>
                </a:buClr>
                <a:buSzPts val="2000"/>
                <a:buFont typeface="Century Gothic"/>
                <a:buNone/>
              </a:pPr>
              <a:r>
                <a:t/>
              </a:r>
              <a:endParaRPr b="1" sz="2000">
                <a:solidFill>
                  <a:schemeClr val="dk1"/>
                </a:solidFill>
                <a:latin typeface="Century Gothic"/>
                <a:ea typeface="Century Gothic"/>
                <a:cs typeface="Century Gothic"/>
                <a:sym typeface="Century Gothic"/>
              </a:endParaRPr>
            </a:p>
            <a:p>
              <a:pPr indent="0" lvl="0" marL="0" marR="0" rtl="0" algn="l">
                <a:lnSpc>
                  <a:spcPct val="90000"/>
                </a:lnSpc>
                <a:spcBef>
                  <a:spcPts val="700"/>
                </a:spcBef>
                <a:spcAft>
                  <a:spcPts val="0"/>
                </a:spcAft>
                <a:buClr>
                  <a:schemeClr val="dk1"/>
                </a:buClr>
                <a:buSzPts val="2200"/>
                <a:buFont typeface="Century Gothic"/>
                <a:buNone/>
              </a:pPr>
              <a:r>
                <a:rPr b="1" lang="en-US" sz="2200">
                  <a:solidFill>
                    <a:schemeClr val="dk1"/>
                  </a:solidFill>
                  <a:latin typeface="Century Gothic"/>
                  <a:ea typeface="Century Gothic"/>
                  <a:cs typeface="Century Gothic"/>
                  <a:sym typeface="Century Gothic"/>
                </a:rPr>
                <a:t>Muscle Fasciculation</a:t>
              </a:r>
              <a:endParaRPr b="1" sz="2200">
                <a:solidFill>
                  <a:schemeClr val="dk1"/>
                </a:solidFill>
                <a:latin typeface="Century Gothic"/>
                <a:ea typeface="Century Gothic"/>
                <a:cs typeface="Century Gothic"/>
                <a:sym typeface="Century Gothic"/>
              </a:endParaRPr>
            </a:p>
          </p:txBody>
        </p:sp>
      </p:grpSp>
      <p:grpSp>
        <p:nvGrpSpPr>
          <p:cNvPr id="547" name="Google Shape;547;p38"/>
          <p:cNvGrpSpPr/>
          <p:nvPr/>
        </p:nvGrpSpPr>
        <p:grpSpPr>
          <a:xfrm>
            <a:off x="8563170" y="1083196"/>
            <a:ext cx="1600198" cy="1452117"/>
            <a:chOff x="3957803" y="1819923"/>
            <a:chExt cx="1947085" cy="1771950"/>
          </a:xfrm>
        </p:grpSpPr>
        <p:sp>
          <p:nvSpPr>
            <p:cNvPr id="548" name="Google Shape;548;p38"/>
            <p:cNvSpPr/>
            <p:nvPr/>
          </p:nvSpPr>
          <p:spPr>
            <a:xfrm>
              <a:off x="3990791" y="1819923"/>
              <a:ext cx="1791791" cy="1771950"/>
            </a:xfrm>
            <a:prstGeom prst="ellipse">
              <a:avLst/>
            </a:prstGeom>
            <a:solidFill>
              <a:srgbClr val="FFFF0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8"/>
            <p:cNvSpPr txBox="1"/>
            <p:nvPr/>
          </p:nvSpPr>
          <p:spPr>
            <a:xfrm>
              <a:off x="3957803" y="1860859"/>
              <a:ext cx="1947085" cy="125295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800"/>
                <a:buFont typeface="Century Gothic"/>
                <a:buNone/>
              </a:pPr>
              <a:r>
                <a:rPr b="1" lang="en-US" sz="1800">
                  <a:solidFill>
                    <a:schemeClr val="dk1"/>
                  </a:solidFill>
                  <a:latin typeface="Century Gothic"/>
                  <a:ea typeface="Century Gothic"/>
                  <a:cs typeface="Century Gothic"/>
                  <a:sym typeface="Century Gothic"/>
                </a:rPr>
                <a:t>Special</a:t>
              </a:r>
              <a:endParaRPr/>
            </a:p>
            <a:p>
              <a:pPr indent="0" lvl="0" marL="0" marR="0" rtl="0" algn="ctr">
                <a:lnSpc>
                  <a:spcPct val="90000"/>
                </a:lnSpc>
                <a:spcBef>
                  <a:spcPts val="630"/>
                </a:spcBef>
                <a:spcAft>
                  <a:spcPts val="0"/>
                </a:spcAft>
                <a:buClr>
                  <a:schemeClr val="dk1"/>
                </a:buClr>
                <a:buSzPts val="1800"/>
                <a:buFont typeface="Century Gothic"/>
                <a:buNone/>
              </a:pPr>
              <a:r>
                <a:rPr b="1" lang="en-US" sz="1800">
                  <a:solidFill>
                    <a:schemeClr val="dk1"/>
                  </a:solidFill>
                  <a:latin typeface="Century Gothic"/>
                  <a:ea typeface="Century Gothic"/>
                  <a:cs typeface="Century Gothic"/>
                  <a:sym typeface="Century Gothic"/>
                </a:rPr>
                <a:t>Consideration</a:t>
              </a:r>
              <a:endParaRPr b="1" sz="1800">
                <a:solidFill>
                  <a:schemeClr val="dk1"/>
                </a:solidFill>
                <a:latin typeface="Century Gothic"/>
                <a:ea typeface="Century Gothic"/>
                <a:cs typeface="Century Gothic"/>
                <a:sym typeface="Century Gothic"/>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9"/>
          <p:cNvSpPr txBox="1"/>
          <p:nvPr>
            <p:ph type="title"/>
          </p:nvPr>
        </p:nvSpPr>
        <p:spPr>
          <a:xfrm>
            <a:off x="0" y="0"/>
            <a:ext cx="6560288" cy="11348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INDUCTION - KETAMINE</a:t>
            </a:r>
            <a:endParaRPr/>
          </a:p>
        </p:txBody>
      </p:sp>
      <p:sp>
        <p:nvSpPr>
          <p:cNvPr id="555" name="Google Shape;555;p39"/>
          <p:cNvSpPr txBox="1"/>
          <p:nvPr>
            <p:ph idx="1" type="body"/>
          </p:nvPr>
        </p:nvSpPr>
        <p:spPr>
          <a:xfrm>
            <a:off x="254000" y="1134806"/>
            <a:ext cx="5765800" cy="5723193"/>
          </a:xfrm>
          <a:prstGeom prst="rect">
            <a:avLst/>
          </a:prstGeom>
          <a:noFill/>
          <a:ln>
            <a:noFill/>
          </a:ln>
        </p:spPr>
        <p:txBody>
          <a:bodyPr anchorCtr="0" anchor="t" bIns="45700" lIns="91425" spcFirstLastPara="1" rIns="91425" wrap="square" tIns="45700">
            <a:normAutofit fontScale="85000" lnSpcReduction="20000"/>
          </a:bodyPr>
          <a:lstStyle/>
          <a:p>
            <a:pPr indent="-23495" lvl="0" marL="228600" rtl="0" algn="l">
              <a:lnSpc>
                <a:spcPct val="90000"/>
              </a:lnSpc>
              <a:spcBef>
                <a:spcPts val="0"/>
              </a:spcBef>
              <a:spcAft>
                <a:spcPts val="0"/>
              </a:spcAft>
              <a:buClr>
                <a:schemeClr val="lt1"/>
              </a:buClr>
              <a:buSzPct val="100000"/>
              <a:buNone/>
            </a:pPr>
            <a:r>
              <a:t/>
            </a:r>
            <a:endParaRPr b="1" sz="3800"/>
          </a:p>
          <a:p>
            <a:pPr indent="-228600" lvl="0" marL="228600" rtl="0" algn="l">
              <a:lnSpc>
                <a:spcPct val="90000"/>
              </a:lnSpc>
              <a:spcBef>
                <a:spcPts val="1000"/>
              </a:spcBef>
              <a:spcAft>
                <a:spcPts val="0"/>
              </a:spcAft>
              <a:buClr>
                <a:schemeClr val="lt1"/>
              </a:buClr>
              <a:buSzPct val="100000"/>
              <a:buChar char="•"/>
            </a:pPr>
            <a:r>
              <a:rPr b="1" lang="en-US" sz="3800"/>
              <a:t>Onset: </a:t>
            </a:r>
            <a:endParaRPr/>
          </a:p>
          <a:p>
            <a:pPr indent="-228600" lvl="1" marL="685800" rtl="0" algn="l">
              <a:lnSpc>
                <a:spcPct val="90000"/>
              </a:lnSpc>
              <a:spcBef>
                <a:spcPts val="500"/>
              </a:spcBef>
              <a:spcAft>
                <a:spcPts val="0"/>
              </a:spcAft>
              <a:buClr>
                <a:schemeClr val="lt1"/>
              </a:buClr>
              <a:buSzPct val="100000"/>
              <a:buChar char="•"/>
            </a:pPr>
            <a:r>
              <a:rPr lang="en-US" sz="3000"/>
              <a:t>~30 Seconds IV</a:t>
            </a:r>
            <a:endParaRPr/>
          </a:p>
          <a:p>
            <a:pPr indent="-109854"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b="1" lang="en-US" sz="3800"/>
              <a:t>Duration: </a:t>
            </a:r>
            <a:endParaRPr/>
          </a:p>
          <a:p>
            <a:pPr indent="-228600" lvl="1" marL="685800" rtl="0" algn="l">
              <a:lnSpc>
                <a:spcPct val="90000"/>
              </a:lnSpc>
              <a:spcBef>
                <a:spcPts val="500"/>
              </a:spcBef>
              <a:spcAft>
                <a:spcPts val="0"/>
              </a:spcAft>
              <a:buClr>
                <a:schemeClr val="lt1"/>
              </a:buClr>
              <a:buSzPct val="100000"/>
              <a:buChar char="•"/>
            </a:pPr>
            <a:r>
              <a:rPr lang="en-US" sz="3000"/>
              <a:t>10 to 15 Minutes</a:t>
            </a:r>
            <a:endParaRPr/>
          </a:p>
          <a:p>
            <a:pPr indent="-66675" lvl="1" marL="685800" rtl="0" algn="l">
              <a:lnSpc>
                <a:spcPct val="90000"/>
              </a:lnSpc>
              <a:spcBef>
                <a:spcPts val="500"/>
              </a:spcBef>
              <a:spcAft>
                <a:spcPts val="0"/>
              </a:spcAft>
              <a:buClr>
                <a:schemeClr val="lt1"/>
              </a:buClr>
              <a:buSzPct val="100000"/>
              <a:buNone/>
            </a:pPr>
            <a:r>
              <a:t/>
            </a:r>
            <a:endParaRPr sz="3000"/>
          </a:p>
          <a:p>
            <a:pPr indent="-66675" lvl="1" marL="685800" rtl="0" algn="l">
              <a:lnSpc>
                <a:spcPct val="90000"/>
              </a:lnSpc>
              <a:spcBef>
                <a:spcPts val="500"/>
              </a:spcBef>
              <a:spcAft>
                <a:spcPts val="0"/>
              </a:spcAft>
              <a:buClr>
                <a:schemeClr val="lt1"/>
              </a:buClr>
              <a:buSzPct val="100000"/>
              <a:buNone/>
            </a:pPr>
            <a:r>
              <a:t/>
            </a:r>
            <a:endParaRPr sz="3000"/>
          </a:p>
          <a:p>
            <a:pPr indent="-228600" lvl="0" marL="228600" rtl="0" algn="l">
              <a:lnSpc>
                <a:spcPct val="90000"/>
              </a:lnSpc>
              <a:spcBef>
                <a:spcPts val="1000"/>
              </a:spcBef>
              <a:spcAft>
                <a:spcPts val="0"/>
              </a:spcAft>
              <a:buClr>
                <a:schemeClr val="lt1"/>
              </a:buClr>
              <a:buSzPct val="100000"/>
              <a:buChar char="•"/>
            </a:pPr>
            <a:r>
              <a:rPr b="1" lang="en-US" sz="3800"/>
              <a:t>Re-Sedation:</a:t>
            </a:r>
            <a:endParaRPr/>
          </a:p>
          <a:p>
            <a:pPr indent="-228600" lvl="1" marL="685800" rtl="0" algn="l">
              <a:lnSpc>
                <a:spcPct val="90000"/>
              </a:lnSpc>
              <a:spcBef>
                <a:spcPts val="500"/>
              </a:spcBef>
              <a:spcAft>
                <a:spcPts val="0"/>
              </a:spcAft>
              <a:buClr>
                <a:schemeClr val="lt1"/>
              </a:buClr>
              <a:buSzPct val="100000"/>
              <a:buChar char="•"/>
            </a:pPr>
            <a:r>
              <a:rPr lang="en-US" sz="3000"/>
              <a:t>Every 10 to 15 Minutes IV</a:t>
            </a:r>
            <a:endParaRPr/>
          </a:p>
          <a:p>
            <a:pPr indent="0" lvl="1" marL="457200" rtl="0" algn="l">
              <a:lnSpc>
                <a:spcPct val="90000"/>
              </a:lnSpc>
              <a:spcBef>
                <a:spcPts val="500"/>
              </a:spcBef>
              <a:spcAft>
                <a:spcPts val="0"/>
              </a:spcAft>
              <a:buClr>
                <a:schemeClr val="lt1"/>
              </a:buClr>
              <a:buSzPct val="100000"/>
              <a:buNone/>
            </a:pPr>
            <a:r>
              <a:t/>
            </a:r>
            <a:endParaRPr sz="3000"/>
          </a:p>
          <a:p>
            <a:pPr indent="0" lvl="1" marL="457200" rtl="0" algn="l">
              <a:lnSpc>
                <a:spcPct val="90000"/>
              </a:lnSpc>
              <a:spcBef>
                <a:spcPts val="500"/>
              </a:spcBef>
              <a:spcAft>
                <a:spcPts val="0"/>
              </a:spcAft>
              <a:buClr>
                <a:schemeClr val="lt1"/>
              </a:buClr>
              <a:buSzPct val="100000"/>
              <a:buNone/>
            </a:pPr>
            <a:r>
              <a:t/>
            </a:r>
            <a:endParaRPr sz="3000"/>
          </a:p>
          <a:p>
            <a:pPr indent="-66675" lvl="1" marL="685800" rtl="0" algn="l">
              <a:lnSpc>
                <a:spcPct val="90000"/>
              </a:lnSpc>
              <a:spcBef>
                <a:spcPts val="500"/>
              </a:spcBef>
              <a:spcAft>
                <a:spcPts val="0"/>
              </a:spcAft>
              <a:buClr>
                <a:schemeClr val="lt1"/>
              </a:buClr>
              <a:buSzPct val="100000"/>
              <a:buNone/>
            </a:pPr>
            <a:r>
              <a:t/>
            </a:r>
            <a:endParaRPr sz="3000"/>
          </a:p>
          <a:p>
            <a:pPr indent="0" lvl="1" marL="457200" rtl="0" algn="l">
              <a:lnSpc>
                <a:spcPct val="90000"/>
              </a:lnSpc>
              <a:spcBef>
                <a:spcPts val="500"/>
              </a:spcBef>
              <a:spcAft>
                <a:spcPts val="0"/>
              </a:spcAft>
              <a:buClr>
                <a:srgbClr val="FF0000"/>
              </a:buClr>
              <a:buSzPct val="100000"/>
              <a:buNone/>
            </a:pPr>
            <a:r>
              <a:rPr b="1" lang="en-US" sz="2800">
                <a:solidFill>
                  <a:srgbClr val="FF0000"/>
                </a:solidFill>
              </a:rPr>
              <a:t>*Remember to Maintain Sedation*</a:t>
            </a:r>
            <a:endParaRPr/>
          </a:p>
        </p:txBody>
      </p:sp>
      <p:sp>
        <p:nvSpPr>
          <p:cNvPr id="556" name="Google Shape;556;p39"/>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fontScale="85000" lnSpcReduction="20000"/>
          </a:bodyPr>
          <a:lstStyle/>
          <a:p>
            <a:pPr indent="-109854" lvl="0" marL="228600" rtl="0" algn="l">
              <a:lnSpc>
                <a:spcPct val="90000"/>
              </a:lnSpc>
              <a:spcBef>
                <a:spcPts val="0"/>
              </a:spcBef>
              <a:spcAft>
                <a:spcPts val="0"/>
              </a:spcAft>
              <a:buClr>
                <a:schemeClr val="lt1"/>
              </a:buClr>
              <a:buSzPct val="100000"/>
              <a:buNone/>
            </a:pPr>
            <a:r>
              <a:t/>
            </a:r>
            <a:endParaRPr/>
          </a:p>
        </p:txBody>
      </p:sp>
      <p:sp>
        <p:nvSpPr>
          <p:cNvPr id="557" name="Google Shape;557;p3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lice in Wonderland Clock. Cheshire Cat Clock. Alice in Wonderland Gifts.  Girlfriend Gift. Down the Rabbit Hole Clock. Unique Clock. Unique. - Etsy" id="558" name="Google Shape;558;p39"/>
          <p:cNvPicPr preferRelativeResize="0"/>
          <p:nvPr/>
        </p:nvPicPr>
        <p:blipFill rotWithShape="1">
          <a:blip r:embed="rId3">
            <a:alphaModFix/>
          </a:blip>
          <a:srcRect b="0" l="0" r="0" t="0"/>
          <a:stretch/>
        </p:blipFill>
        <p:spPr>
          <a:xfrm>
            <a:off x="6191693" y="1244009"/>
            <a:ext cx="5334000" cy="54349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a:t>OBJECTIVES:</a:t>
            </a:r>
            <a:endParaRPr/>
          </a:p>
        </p:txBody>
      </p:sp>
      <p:sp>
        <p:nvSpPr>
          <p:cNvPr id="205" name="Google Shape;205;p4"/>
          <p:cNvSpPr txBox="1"/>
          <p:nvPr>
            <p:ph idx="1" type="body"/>
          </p:nvPr>
        </p:nvSpPr>
        <p:spPr>
          <a:xfrm>
            <a:off x="3446506" y="2050916"/>
            <a:ext cx="8364495" cy="399256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lt1"/>
              </a:buClr>
              <a:buSzPts val="2800"/>
              <a:buFont typeface="Noto Sans Symbols"/>
              <a:buChar char="▪"/>
            </a:pPr>
            <a:r>
              <a:rPr lang="en-US" sz="2800"/>
              <a:t>Compare the difference between an</a:t>
            </a:r>
            <a:r>
              <a:rPr b="1" lang="en-US" sz="2600"/>
              <a:t> EMERGENT </a:t>
            </a:r>
            <a:r>
              <a:rPr lang="en-US" sz="2800"/>
              <a:t>joint reduction vs. a</a:t>
            </a:r>
            <a:r>
              <a:rPr b="1" lang="en-US" sz="2600"/>
              <a:t> NON-EMERGENT </a:t>
            </a:r>
            <a:r>
              <a:rPr lang="en-US" sz="2800"/>
              <a:t>waivered joint reduction</a:t>
            </a:r>
            <a:endParaRPr/>
          </a:p>
          <a:p>
            <a:pPr indent="-228600" lvl="0" marL="228600" rtl="0" algn="l">
              <a:lnSpc>
                <a:spcPct val="90000"/>
              </a:lnSpc>
              <a:spcBef>
                <a:spcPts val="1000"/>
              </a:spcBef>
              <a:spcAft>
                <a:spcPts val="0"/>
              </a:spcAft>
              <a:buClr>
                <a:schemeClr val="lt1"/>
              </a:buClr>
              <a:buSzPts val="2800"/>
              <a:buFont typeface="Noto Sans Symbols"/>
              <a:buChar char="▪"/>
            </a:pPr>
            <a:r>
              <a:rPr lang="en-US" sz="2800"/>
              <a:t>Review anatomy of the ankle, shoulder, patella, and digits &amp; discuss physical signs of a dislocation</a:t>
            </a:r>
            <a:endParaRPr/>
          </a:p>
          <a:p>
            <a:pPr indent="-228600" lvl="0" marL="228600" rtl="0" algn="l">
              <a:lnSpc>
                <a:spcPct val="90000"/>
              </a:lnSpc>
              <a:spcBef>
                <a:spcPts val="1000"/>
              </a:spcBef>
              <a:spcAft>
                <a:spcPts val="0"/>
              </a:spcAft>
              <a:buClr>
                <a:schemeClr val="lt1"/>
              </a:buClr>
              <a:buSzPts val="2800"/>
              <a:buFont typeface="Noto Sans Symbols"/>
              <a:buChar char="▪"/>
            </a:pPr>
            <a:r>
              <a:rPr lang="en-US" sz="2800"/>
              <a:t>Run through the approved techniques for reduction of waivered joints</a:t>
            </a:r>
            <a:endParaRPr/>
          </a:p>
          <a:p>
            <a:pPr indent="-228600" lvl="0" marL="228600" rtl="0" algn="l">
              <a:lnSpc>
                <a:spcPct val="90000"/>
              </a:lnSpc>
              <a:spcBef>
                <a:spcPts val="1000"/>
              </a:spcBef>
              <a:spcAft>
                <a:spcPts val="0"/>
              </a:spcAft>
              <a:buClr>
                <a:schemeClr val="lt1"/>
              </a:buClr>
              <a:buSzPts val="2800"/>
              <a:buFont typeface="Noto Sans Symbols"/>
              <a:buChar char="▪"/>
            </a:pPr>
            <a:r>
              <a:rPr lang="en-US" sz="2800"/>
              <a:t>Review care for pre-and-post-joint reduction attempts/ failed reductions</a:t>
            </a:r>
            <a:endParaRPr/>
          </a:p>
          <a:p>
            <a:pPr indent="-88900" lvl="0" marL="228600" rtl="0" algn="l">
              <a:lnSpc>
                <a:spcPct val="90000"/>
              </a:lnSpc>
              <a:spcBef>
                <a:spcPts val="100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p:txBody>
      </p:sp>
      <p:sp>
        <p:nvSpPr>
          <p:cNvPr id="206" name="Google Shape;206;p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7" name="Google Shape;207;p4"/>
          <p:cNvPicPr preferRelativeResize="0"/>
          <p:nvPr/>
        </p:nvPicPr>
        <p:blipFill rotWithShape="1">
          <a:blip r:embed="rId3">
            <a:alphaModFix/>
          </a:blip>
          <a:srcRect b="0" l="0" r="0" t="0"/>
          <a:stretch/>
        </p:blipFill>
        <p:spPr>
          <a:xfrm>
            <a:off x="811609" y="2063456"/>
            <a:ext cx="2516867" cy="37753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0"/>
          <p:cNvSpPr txBox="1"/>
          <p:nvPr>
            <p:ph type="title"/>
          </p:nvPr>
        </p:nvSpPr>
        <p:spPr>
          <a:xfrm>
            <a:off x="-1737360" y="323502"/>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b="1" lang="en-US" u="sng"/>
              <a:t>PARALYTIC - ROCURONIUM:</a:t>
            </a:r>
            <a:endParaRPr/>
          </a:p>
        </p:txBody>
      </p:sp>
      <p:sp>
        <p:nvSpPr>
          <p:cNvPr id="564" name="Google Shape;564;p40"/>
          <p:cNvSpPr txBox="1"/>
          <p:nvPr>
            <p:ph idx="1" type="body"/>
          </p:nvPr>
        </p:nvSpPr>
        <p:spPr>
          <a:xfrm>
            <a:off x="685800" y="1657169"/>
            <a:ext cx="5334000" cy="40241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2800"/>
              <a:buChar char="•"/>
            </a:pPr>
            <a:r>
              <a:rPr b="1" lang="en-US" sz="2800"/>
              <a:t>*FIRST LINE Paralytic in MAAM</a:t>
            </a:r>
            <a:endParaRPr/>
          </a:p>
          <a:p>
            <a:pPr indent="-50800" lvl="0" marL="228600" rtl="0" algn="l">
              <a:lnSpc>
                <a:spcPct val="90000"/>
              </a:lnSpc>
              <a:spcBef>
                <a:spcPts val="1000"/>
              </a:spcBef>
              <a:spcAft>
                <a:spcPts val="0"/>
              </a:spcAft>
              <a:buClr>
                <a:schemeClr val="lt1"/>
              </a:buClr>
              <a:buSzPts val="2800"/>
              <a:buNone/>
            </a:pPr>
            <a:r>
              <a:t/>
            </a:r>
            <a:endParaRPr b="1" sz="2800"/>
          </a:p>
          <a:p>
            <a:pPr indent="-228600" lvl="0" marL="228600" rtl="0" algn="l">
              <a:lnSpc>
                <a:spcPct val="90000"/>
              </a:lnSpc>
              <a:spcBef>
                <a:spcPts val="1000"/>
              </a:spcBef>
              <a:spcAft>
                <a:spcPts val="0"/>
              </a:spcAft>
              <a:buClr>
                <a:schemeClr val="lt1"/>
              </a:buClr>
              <a:buSzPts val="2800"/>
              <a:buChar char="•"/>
            </a:pPr>
            <a:r>
              <a:rPr b="1" lang="en-US" sz="2800"/>
              <a:t>Non-Depolarizing Neuromuscular Blocker</a:t>
            </a:r>
            <a:endParaRPr/>
          </a:p>
          <a:p>
            <a:pPr indent="-50800" lvl="0" marL="228600" rtl="0" algn="l">
              <a:lnSpc>
                <a:spcPct val="90000"/>
              </a:lnSpc>
              <a:spcBef>
                <a:spcPts val="1000"/>
              </a:spcBef>
              <a:spcAft>
                <a:spcPts val="0"/>
              </a:spcAft>
              <a:buClr>
                <a:schemeClr val="lt1"/>
              </a:buClr>
              <a:buSzPts val="2800"/>
              <a:buNone/>
            </a:pPr>
            <a:r>
              <a:t/>
            </a:r>
            <a:endParaRPr b="1" sz="2800"/>
          </a:p>
          <a:p>
            <a:pPr indent="-50800" lvl="0" marL="228600" rtl="0" algn="l">
              <a:lnSpc>
                <a:spcPct val="90000"/>
              </a:lnSpc>
              <a:spcBef>
                <a:spcPts val="1000"/>
              </a:spcBef>
              <a:spcAft>
                <a:spcPts val="0"/>
              </a:spcAft>
              <a:buClr>
                <a:schemeClr val="lt1"/>
              </a:buClr>
              <a:buSzPts val="2800"/>
              <a:buNone/>
            </a:pPr>
            <a:r>
              <a:t/>
            </a:r>
            <a:endParaRPr b="1" sz="2800"/>
          </a:p>
          <a:p>
            <a:pPr indent="-228600" lvl="0" marL="228600" rtl="0" algn="l">
              <a:lnSpc>
                <a:spcPct val="90000"/>
              </a:lnSpc>
              <a:spcBef>
                <a:spcPts val="1000"/>
              </a:spcBef>
              <a:spcAft>
                <a:spcPts val="0"/>
              </a:spcAft>
              <a:buClr>
                <a:srgbClr val="FF0000"/>
              </a:buClr>
              <a:buSzPts val="2800"/>
              <a:buChar char="•"/>
            </a:pPr>
            <a:r>
              <a:rPr b="1" lang="en-US" sz="2800">
                <a:solidFill>
                  <a:srgbClr val="FF0000"/>
                </a:solidFill>
              </a:rPr>
              <a:t>1mg/kg</a:t>
            </a:r>
            <a:endParaRPr/>
          </a:p>
          <a:p>
            <a:pPr indent="-228600" lvl="0" marL="228600" rtl="0" algn="l">
              <a:lnSpc>
                <a:spcPct val="90000"/>
              </a:lnSpc>
              <a:spcBef>
                <a:spcPts val="1000"/>
              </a:spcBef>
              <a:spcAft>
                <a:spcPts val="0"/>
              </a:spcAft>
              <a:buClr>
                <a:schemeClr val="lt1"/>
              </a:buClr>
              <a:buSzPts val="2800"/>
              <a:buChar char="•"/>
            </a:pPr>
            <a:r>
              <a:rPr b="1" lang="en-US" sz="2800"/>
              <a:t>Max Dose: 100mg</a:t>
            </a:r>
            <a:endParaRPr/>
          </a:p>
        </p:txBody>
      </p:sp>
      <p:sp>
        <p:nvSpPr>
          <p:cNvPr id="565" name="Google Shape;565;p4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66" name="Google Shape;566;p40"/>
          <p:cNvSpPr/>
          <p:nvPr/>
        </p:nvSpPr>
        <p:spPr>
          <a:xfrm>
            <a:off x="6979920" y="0"/>
            <a:ext cx="5212080"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Rocuronium Bromide 10 mg / mL Injection 10 mL - McKesson" id="567" name="Google Shape;567;p40"/>
          <p:cNvPicPr preferRelativeResize="0"/>
          <p:nvPr>
            <p:ph idx="2" type="body"/>
          </p:nvPr>
        </p:nvPicPr>
        <p:blipFill rotWithShape="1">
          <a:blip r:embed="rId3">
            <a:alphaModFix/>
          </a:blip>
          <a:srcRect b="0" l="0" r="0" t="0"/>
          <a:stretch/>
        </p:blipFill>
        <p:spPr>
          <a:xfrm>
            <a:off x="7573803" y="1311730"/>
            <a:ext cx="4024313" cy="402431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41"/>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entury Gothic"/>
              <a:buNone/>
            </a:pPr>
            <a:r>
              <a:rPr lang="en-US"/>
              <a:t> </a:t>
            </a:r>
            <a:endParaRPr/>
          </a:p>
        </p:txBody>
      </p:sp>
      <p:pic>
        <p:nvPicPr>
          <p:cNvPr id="573" name="Google Shape;573;p41"/>
          <p:cNvPicPr preferRelativeResize="0"/>
          <p:nvPr>
            <p:ph idx="1" type="body"/>
          </p:nvPr>
        </p:nvPicPr>
        <p:blipFill rotWithShape="1">
          <a:blip r:embed="rId3">
            <a:alphaModFix/>
          </a:blip>
          <a:srcRect b="4508" l="33570" r="12647" t="19669"/>
          <a:stretch/>
        </p:blipFill>
        <p:spPr>
          <a:xfrm>
            <a:off x="5255211" y="1"/>
            <a:ext cx="6936789" cy="6958360"/>
          </a:xfrm>
          <a:prstGeom prst="rect">
            <a:avLst/>
          </a:prstGeom>
          <a:noFill/>
          <a:ln>
            <a:noFill/>
          </a:ln>
        </p:spPr>
      </p:pic>
      <p:sp>
        <p:nvSpPr>
          <p:cNvPr id="574" name="Google Shape;574;p41"/>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b="1" lang="en-US" sz="4400">
                <a:latin typeface="Algerian"/>
                <a:ea typeface="Algerian"/>
                <a:cs typeface="Algerian"/>
                <a:sym typeface="Algerian"/>
              </a:rPr>
              <a:t>        Please </a:t>
            </a:r>
            <a:endParaRPr/>
          </a:p>
          <a:p>
            <a:pPr indent="0" lvl="0" marL="0" rtl="0" algn="l">
              <a:lnSpc>
                <a:spcPct val="90000"/>
              </a:lnSpc>
              <a:spcBef>
                <a:spcPts val="1000"/>
              </a:spcBef>
              <a:spcAft>
                <a:spcPts val="0"/>
              </a:spcAft>
              <a:buClr>
                <a:schemeClr val="lt1"/>
              </a:buClr>
              <a:buSzPts val="4400"/>
              <a:buNone/>
            </a:pPr>
            <a:r>
              <a:rPr b="1" lang="en-US" sz="4400">
                <a:latin typeface="Algerian"/>
                <a:ea typeface="Algerian"/>
                <a:cs typeface="Algerian"/>
                <a:sym typeface="Algerian"/>
              </a:rPr>
              <a:t>        Review</a:t>
            </a:r>
            <a:endParaRPr/>
          </a:p>
          <a:p>
            <a:pPr indent="0" lvl="0" marL="0" rtl="0" algn="l">
              <a:lnSpc>
                <a:spcPct val="90000"/>
              </a:lnSpc>
              <a:spcBef>
                <a:spcPts val="1000"/>
              </a:spcBef>
              <a:spcAft>
                <a:spcPts val="0"/>
              </a:spcAft>
              <a:buClr>
                <a:schemeClr val="lt1"/>
              </a:buClr>
              <a:buSzPts val="1600"/>
              <a:buNone/>
            </a:pPr>
            <a:r>
              <a:t/>
            </a:r>
            <a:endParaRPr/>
          </a:p>
        </p:txBody>
      </p:sp>
      <p:sp>
        <p:nvSpPr>
          <p:cNvPr id="575" name="Google Shape;575;p4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2"/>
          <p:cNvSpPr txBox="1"/>
          <p:nvPr>
            <p:ph type="title"/>
          </p:nvPr>
        </p:nvSpPr>
        <p:spPr>
          <a:xfrm>
            <a:off x="152400" y="304256"/>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a:t>PARALYTIC –</a:t>
            </a:r>
            <a:br>
              <a:rPr b="1" lang="en-US"/>
            </a:br>
            <a:r>
              <a:rPr b="1" lang="en-US"/>
              <a:t>SUCCINYLCHOLINE</a:t>
            </a:r>
            <a:endParaRPr/>
          </a:p>
        </p:txBody>
      </p:sp>
      <p:sp>
        <p:nvSpPr>
          <p:cNvPr id="581" name="Google Shape;581;p42"/>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b="1" lang="en-US" sz="2800"/>
              <a:t>*2</a:t>
            </a:r>
            <a:r>
              <a:rPr b="1" baseline="30000" lang="en-US" sz="2800"/>
              <a:t>nd</a:t>
            </a:r>
            <a:r>
              <a:rPr b="1" lang="en-US" sz="2800"/>
              <a:t> Line Paralytic in MAAM</a:t>
            </a:r>
            <a:endParaRPr/>
          </a:p>
          <a:p>
            <a:pPr indent="-50800" lvl="0" marL="228600" rtl="0" algn="l">
              <a:lnSpc>
                <a:spcPct val="90000"/>
              </a:lnSpc>
              <a:spcBef>
                <a:spcPts val="1000"/>
              </a:spcBef>
              <a:spcAft>
                <a:spcPts val="0"/>
              </a:spcAft>
              <a:buClr>
                <a:schemeClr val="lt1"/>
              </a:buClr>
              <a:buSzPts val="2800"/>
              <a:buNone/>
            </a:pPr>
            <a:r>
              <a:t/>
            </a:r>
            <a:endParaRPr b="1" sz="2800"/>
          </a:p>
          <a:p>
            <a:pPr indent="-228600" lvl="0" marL="228600" rtl="0" algn="l">
              <a:lnSpc>
                <a:spcPct val="90000"/>
              </a:lnSpc>
              <a:spcBef>
                <a:spcPts val="1000"/>
              </a:spcBef>
              <a:spcAft>
                <a:spcPts val="0"/>
              </a:spcAft>
              <a:buClr>
                <a:schemeClr val="lt1"/>
              </a:buClr>
              <a:buSzPts val="2800"/>
              <a:buChar char="•"/>
            </a:pPr>
            <a:r>
              <a:rPr b="1" lang="en-US" sz="2800"/>
              <a:t>Skeletal Muscle Relaxant</a:t>
            </a:r>
            <a:endParaRPr/>
          </a:p>
          <a:p>
            <a:pPr indent="-50800" lvl="0" marL="228600" rtl="0" algn="l">
              <a:lnSpc>
                <a:spcPct val="90000"/>
              </a:lnSpc>
              <a:spcBef>
                <a:spcPts val="1000"/>
              </a:spcBef>
              <a:spcAft>
                <a:spcPts val="0"/>
              </a:spcAft>
              <a:buClr>
                <a:schemeClr val="lt1"/>
              </a:buClr>
              <a:buSzPts val="2800"/>
              <a:buNone/>
            </a:pPr>
            <a:r>
              <a:t/>
            </a:r>
            <a:endParaRPr b="1" sz="2800"/>
          </a:p>
          <a:p>
            <a:pPr indent="-228600" lvl="0" marL="228600" rtl="0" algn="l">
              <a:lnSpc>
                <a:spcPct val="90000"/>
              </a:lnSpc>
              <a:spcBef>
                <a:spcPts val="1000"/>
              </a:spcBef>
              <a:spcAft>
                <a:spcPts val="0"/>
              </a:spcAft>
              <a:buClr>
                <a:srgbClr val="FF0000"/>
              </a:buClr>
              <a:buSzPts val="2800"/>
              <a:buChar char="•"/>
            </a:pPr>
            <a:r>
              <a:rPr b="1" lang="en-US" sz="2800">
                <a:solidFill>
                  <a:srgbClr val="FF0000"/>
                </a:solidFill>
              </a:rPr>
              <a:t>2mg/kg </a:t>
            </a:r>
            <a:r>
              <a:rPr b="1" lang="en-US" sz="2800"/>
              <a:t>IV/IO</a:t>
            </a:r>
            <a:endParaRPr/>
          </a:p>
          <a:p>
            <a:pPr indent="-228600" lvl="0" marL="228600" rtl="0" algn="l">
              <a:lnSpc>
                <a:spcPct val="90000"/>
              </a:lnSpc>
              <a:spcBef>
                <a:spcPts val="1000"/>
              </a:spcBef>
              <a:spcAft>
                <a:spcPts val="0"/>
              </a:spcAft>
              <a:buClr>
                <a:schemeClr val="lt1"/>
              </a:buClr>
              <a:buSzPts val="2800"/>
              <a:buChar char="•"/>
            </a:pPr>
            <a:r>
              <a:rPr b="1" lang="en-US" sz="2800"/>
              <a:t>Max Dose 200mg</a:t>
            </a:r>
            <a:endParaRPr/>
          </a:p>
          <a:p>
            <a:pPr indent="-228600" lvl="0" marL="228600" rtl="0" algn="l">
              <a:lnSpc>
                <a:spcPct val="90000"/>
              </a:lnSpc>
              <a:spcBef>
                <a:spcPts val="1000"/>
              </a:spcBef>
              <a:spcAft>
                <a:spcPts val="0"/>
              </a:spcAft>
              <a:buClr>
                <a:schemeClr val="lt1"/>
              </a:buClr>
              <a:buSzPts val="2800"/>
              <a:buChar char="•"/>
            </a:pPr>
            <a:r>
              <a:rPr b="1" lang="en-US" sz="2800"/>
              <a:t>No Repeat Dose</a:t>
            </a:r>
            <a:endParaRPr/>
          </a:p>
          <a:p>
            <a:pPr indent="-88900" lvl="0" marL="228600" rtl="0" algn="l">
              <a:lnSpc>
                <a:spcPct val="90000"/>
              </a:lnSpc>
              <a:spcBef>
                <a:spcPts val="100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p:txBody>
      </p:sp>
      <p:sp>
        <p:nvSpPr>
          <p:cNvPr id="582" name="Google Shape;582;p42"/>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583" name="Google Shape;583;p4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84" name="Google Shape;584;p42"/>
          <p:cNvSpPr/>
          <p:nvPr/>
        </p:nvSpPr>
        <p:spPr>
          <a:xfrm>
            <a:off x="6411951" y="0"/>
            <a:ext cx="5780049"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585" name="Google Shape;585;p42"/>
          <p:cNvPicPr preferRelativeResize="0"/>
          <p:nvPr/>
        </p:nvPicPr>
        <p:blipFill rotWithShape="1">
          <a:blip r:embed="rId3">
            <a:alphaModFix/>
          </a:blip>
          <a:srcRect b="2396" l="28203" r="27572" t="0"/>
          <a:stretch/>
        </p:blipFill>
        <p:spPr>
          <a:xfrm>
            <a:off x="8307830" y="1000009"/>
            <a:ext cx="2282197" cy="503679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3"/>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entury Gothic"/>
              <a:buNone/>
            </a:pPr>
            <a:r>
              <a:t/>
            </a:r>
            <a:endParaRPr/>
          </a:p>
        </p:txBody>
      </p:sp>
      <p:pic>
        <p:nvPicPr>
          <p:cNvPr id="591" name="Google Shape;591;p43"/>
          <p:cNvPicPr preferRelativeResize="0"/>
          <p:nvPr>
            <p:ph idx="1" type="body"/>
          </p:nvPr>
        </p:nvPicPr>
        <p:blipFill rotWithShape="1">
          <a:blip r:embed="rId3">
            <a:alphaModFix/>
          </a:blip>
          <a:srcRect b="6841" l="31857" r="9735" t="20077"/>
          <a:stretch/>
        </p:blipFill>
        <p:spPr>
          <a:xfrm>
            <a:off x="5669390" y="0"/>
            <a:ext cx="6522610" cy="6858000"/>
          </a:xfrm>
          <a:prstGeom prst="rect">
            <a:avLst/>
          </a:prstGeom>
          <a:noFill/>
          <a:ln>
            <a:noFill/>
          </a:ln>
        </p:spPr>
      </p:pic>
      <p:sp>
        <p:nvSpPr>
          <p:cNvPr id="592" name="Google Shape;592;p43"/>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None/>
            </a:pPr>
            <a:r>
              <a:rPr b="1" lang="en-US" sz="4400">
                <a:latin typeface="Algerian"/>
                <a:ea typeface="Algerian"/>
                <a:cs typeface="Algerian"/>
                <a:sym typeface="Algerian"/>
              </a:rPr>
              <a:t>        Please </a:t>
            </a:r>
            <a:endParaRPr/>
          </a:p>
          <a:p>
            <a:pPr indent="0" lvl="0" marL="0" rtl="0" algn="l">
              <a:lnSpc>
                <a:spcPct val="90000"/>
              </a:lnSpc>
              <a:spcBef>
                <a:spcPts val="1000"/>
              </a:spcBef>
              <a:spcAft>
                <a:spcPts val="0"/>
              </a:spcAft>
              <a:buClr>
                <a:schemeClr val="lt1"/>
              </a:buClr>
              <a:buSzPts val="4400"/>
              <a:buNone/>
            </a:pPr>
            <a:r>
              <a:rPr b="1" lang="en-US" sz="4400">
                <a:latin typeface="Algerian"/>
                <a:ea typeface="Algerian"/>
                <a:cs typeface="Algerian"/>
                <a:sym typeface="Algerian"/>
              </a:rPr>
              <a:t>        Review</a:t>
            </a:r>
            <a:endParaRPr/>
          </a:p>
          <a:p>
            <a:pPr indent="0" lvl="0" marL="0" rtl="0" algn="l">
              <a:lnSpc>
                <a:spcPct val="90000"/>
              </a:lnSpc>
              <a:spcBef>
                <a:spcPts val="1000"/>
              </a:spcBef>
              <a:spcAft>
                <a:spcPts val="0"/>
              </a:spcAft>
              <a:buClr>
                <a:schemeClr val="lt1"/>
              </a:buClr>
              <a:buSzPts val="1600"/>
              <a:buNone/>
            </a:pPr>
            <a:r>
              <a:t/>
            </a:r>
            <a:endParaRPr/>
          </a:p>
        </p:txBody>
      </p:sp>
      <p:sp>
        <p:nvSpPr>
          <p:cNvPr id="593" name="Google Shape;593;p4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4"/>
          <p:cNvSpPr txBox="1"/>
          <p:nvPr>
            <p:ph type="title"/>
          </p:nvPr>
        </p:nvSpPr>
        <p:spPr>
          <a:xfrm>
            <a:off x="-2712720" y="117859"/>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b="1" lang="en-US"/>
              <a:t>MAAM - RESEDATION</a:t>
            </a:r>
            <a:endParaRPr/>
          </a:p>
        </p:txBody>
      </p:sp>
      <p:sp>
        <p:nvSpPr>
          <p:cNvPr id="599" name="Google Shape;599;p44"/>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00" name="Google Shape;600;p4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Dealer's Choice Trop Cookies - Pre Roll ..." id="601" name="Google Shape;601;p44"/>
          <p:cNvPicPr preferRelativeResize="0"/>
          <p:nvPr>
            <p:ph idx="1" type="body"/>
          </p:nvPr>
        </p:nvPicPr>
        <p:blipFill rotWithShape="1">
          <a:blip r:embed="rId3">
            <a:alphaModFix/>
          </a:blip>
          <a:srcRect b="0" l="3226" r="2821" t="0"/>
          <a:stretch/>
        </p:blipFill>
        <p:spPr>
          <a:xfrm>
            <a:off x="653255" y="1528746"/>
            <a:ext cx="4515056" cy="4150542"/>
          </a:xfrm>
          <a:prstGeom prst="rect">
            <a:avLst/>
          </a:prstGeom>
          <a:noFill/>
          <a:ln>
            <a:noFill/>
          </a:ln>
        </p:spPr>
      </p:pic>
      <p:sp>
        <p:nvSpPr>
          <p:cNvPr id="602" name="Google Shape;602;p44"/>
          <p:cNvSpPr/>
          <p:nvPr/>
        </p:nvSpPr>
        <p:spPr>
          <a:xfrm>
            <a:off x="5897880" y="0"/>
            <a:ext cx="6294120"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C0C0C"/>
              </a:solidFill>
              <a:latin typeface="Century Gothic"/>
              <a:ea typeface="Century Gothic"/>
              <a:cs typeface="Century Gothic"/>
              <a:sym typeface="Century Gothic"/>
            </a:endParaRPr>
          </a:p>
        </p:txBody>
      </p:sp>
      <p:pic>
        <p:nvPicPr>
          <p:cNvPr descr="Midazolam, 1mg/mL, 5mL Vial | Bound Tree" id="603" name="Google Shape;603;p44"/>
          <p:cNvPicPr preferRelativeResize="0"/>
          <p:nvPr/>
        </p:nvPicPr>
        <p:blipFill rotWithShape="1">
          <a:blip r:embed="rId4">
            <a:alphaModFix/>
          </a:blip>
          <a:srcRect b="0" l="0" r="0" t="0"/>
          <a:stretch/>
        </p:blipFill>
        <p:spPr>
          <a:xfrm>
            <a:off x="6129841" y="4060962"/>
            <a:ext cx="2416652" cy="2633387"/>
          </a:xfrm>
          <a:prstGeom prst="rect">
            <a:avLst/>
          </a:prstGeom>
          <a:noFill/>
          <a:ln>
            <a:noFill/>
          </a:ln>
        </p:spPr>
      </p:pic>
      <p:pic>
        <p:nvPicPr>
          <p:cNvPr descr="Ketamine, 50mg/mL, 10mL Vial | Bound Tree" id="604" name="Google Shape;604;p44"/>
          <p:cNvPicPr preferRelativeResize="0"/>
          <p:nvPr/>
        </p:nvPicPr>
        <p:blipFill rotWithShape="1">
          <a:blip r:embed="rId5">
            <a:alphaModFix/>
          </a:blip>
          <a:srcRect b="0" l="26018" r="0" t="0"/>
          <a:stretch/>
        </p:blipFill>
        <p:spPr>
          <a:xfrm>
            <a:off x="8270575" y="332176"/>
            <a:ext cx="1548730" cy="2281306"/>
          </a:xfrm>
          <a:prstGeom prst="rect">
            <a:avLst/>
          </a:prstGeom>
          <a:noFill/>
          <a:ln>
            <a:noFill/>
          </a:ln>
        </p:spPr>
      </p:pic>
      <p:pic>
        <p:nvPicPr>
          <p:cNvPr descr="Fentanyl Citrate, Preservative Free 50 mcg / mL - McKesson" id="605" name="Google Shape;605;p44"/>
          <p:cNvPicPr preferRelativeResize="0"/>
          <p:nvPr/>
        </p:nvPicPr>
        <p:blipFill rotWithShape="1">
          <a:blip r:embed="rId6">
            <a:alphaModFix/>
          </a:blip>
          <a:srcRect b="0" l="0" r="0" t="0"/>
          <a:stretch/>
        </p:blipFill>
        <p:spPr>
          <a:xfrm>
            <a:off x="9527075" y="3770853"/>
            <a:ext cx="1975269" cy="3087147"/>
          </a:xfrm>
          <a:prstGeom prst="rect">
            <a:avLst/>
          </a:prstGeom>
          <a:noFill/>
          <a:ln>
            <a:noFill/>
          </a:ln>
        </p:spPr>
      </p:pic>
      <p:sp>
        <p:nvSpPr>
          <p:cNvPr id="606" name="Google Shape;606;p44"/>
          <p:cNvSpPr txBox="1"/>
          <p:nvPr/>
        </p:nvSpPr>
        <p:spPr>
          <a:xfrm>
            <a:off x="8583588" y="4206621"/>
            <a:ext cx="6029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a:t>
            </a:r>
            <a:endParaRPr/>
          </a:p>
        </p:txBody>
      </p:sp>
      <p:sp>
        <p:nvSpPr>
          <p:cNvPr id="607" name="Google Shape;607;p44"/>
          <p:cNvSpPr txBox="1"/>
          <p:nvPr/>
        </p:nvSpPr>
        <p:spPr>
          <a:xfrm>
            <a:off x="8590091" y="4813141"/>
            <a:ext cx="980582"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600">
                <a:solidFill>
                  <a:srgbClr val="0C0C0C"/>
                </a:solidFill>
                <a:latin typeface="Century Gothic"/>
                <a:ea typeface="Century Gothic"/>
                <a:cs typeface="Century Gothic"/>
                <a:sym typeface="Century Gothic"/>
              </a:rPr>
              <a:t>+</a:t>
            </a:r>
            <a:endParaRPr/>
          </a:p>
        </p:txBody>
      </p:sp>
      <p:sp>
        <p:nvSpPr>
          <p:cNvPr id="608" name="Google Shape;608;p44"/>
          <p:cNvSpPr txBox="1"/>
          <p:nvPr/>
        </p:nvSpPr>
        <p:spPr>
          <a:xfrm>
            <a:off x="8348909" y="2902868"/>
            <a:ext cx="98058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0C0C0C"/>
                </a:solidFill>
                <a:latin typeface="Century Gothic"/>
                <a:ea typeface="Century Gothic"/>
                <a:cs typeface="Century Gothic"/>
                <a:sym typeface="Century Gothic"/>
              </a:rPr>
              <a:t>Or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5"/>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a:p>
        </p:txBody>
      </p:sp>
      <p:grpSp>
        <p:nvGrpSpPr>
          <p:cNvPr id="614" name="Google Shape;614;p45"/>
          <p:cNvGrpSpPr/>
          <p:nvPr/>
        </p:nvGrpSpPr>
        <p:grpSpPr>
          <a:xfrm>
            <a:off x="381000" y="376505"/>
            <a:ext cx="11430000" cy="6096000"/>
            <a:chOff x="0" y="0"/>
            <a:chExt cx="11430000" cy="6096000"/>
          </a:xfrm>
        </p:grpSpPr>
        <p:sp>
          <p:nvSpPr>
            <p:cNvPr id="615" name="Google Shape;615;p45"/>
            <p:cNvSpPr/>
            <p:nvPr/>
          </p:nvSpPr>
          <p:spPr>
            <a:xfrm>
              <a:off x="0" y="0"/>
              <a:ext cx="11430000" cy="2743200"/>
            </a:xfrm>
            <a:prstGeom prst="roundRect">
              <a:avLst>
                <a:gd fmla="val 10000" name="adj"/>
              </a:avLst>
            </a:prstGeom>
            <a:solidFill>
              <a:srgbClr val="2376B8">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5"/>
            <p:cNvSpPr/>
            <p:nvPr/>
          </p:nvSpPr>
          <p:spPr>
            <a:xfrm>
              <a:off x="308591" y="365116"/>
              <a:ext cx="3483471" cy="2011680"/>
            </a:xfrm>
            <a:prstGeom prst="roundRect">
              <a:avLst>
                <a:gd fmla="val 10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5"/>
            <p:cNvSpPr/>
            <p:nvPr/>
          </p:nvSpPr>
          <p:spPr>
            <a:xfrm rot="10800000">
              <a:off x="636491" y="2743200"/>
              <a:ext cx="2841119" cy="3352800"/>
            </a:xfrm>
            <a:prstGeom prst="round2SameRect">
              <a:avLst>
                <a:gd fmla="val 10500" name="adj1"/>
                <a:gd fmla="val 0" name="adj2"/>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5"/>
            <p:cNvSpPr txBox="1"/>
            <p:nvPr/>
          </p:nvSpPr>
          <p:spPr>
            <a:xfrm>
              <a:off x="723865" y="2743200"/>
              <a:ext cx="2666371" cy="3265426"/>
            </a:xfrm>
            <a:prstGeom prst="rect">
              <a:avLst/>
            </a:prstGeom>
            <a:noFill/>
            <a:ln>
              <a:noFill/>
            </a:ln>
          </p:spPr>
          <p:txBody>
            <a:bodyPr anchorCtr="0" anchor="t" bIns="199125" lIns="199125" spcFirstLastPara="1" rIns="199125" wrap="square" tIns="199125">
              <a:noAutofit/>
            </a:bodyPr>
            <a:lstStyle/>
            <a:p>
              <a:pPr indent="0" lvl="0" marL="0" marR="0" rtl="0" algn="l">
                <a:lnSpc>
                  <a:spcPct val="90000"/>
                </a:lnSpc>
                <a:spcBef>
                  <a:spcPts val="0"/>
                </a:spcBef>
                <a:spcAft>
                  <a:spcPts val="0"/>
                </a:spcAft>
                <a:buClr>
                  <a:schemeClr val="lt1"/>
                </a:buClr>
                <a:buSzPts val="2800"/>
                <a:buFont typeface="Century Gothic"/>
                <a:buNone/>
              </a:pPr>
              <a:r>
                <a:rPr lang="en-US" sz="2800">
                  <a:solidFill>
                    <a:schemeClr val="lt1"/>
                  </a:solidFill>
                  <a:latin typeface="Century Gothic"/>
                  <a:ea typeface="Century Gothic"/>
                  <a:cs typeface="Century Gothic"/>
                  <a:sym typeface="Century Gothic"/>
                </a:rPr>
                <a:t>2mg IV/IO</a:t>
              </a:r>
              <a:endParaRPr/>
            </a:p>
            <a:p>
              <a:pPr indent="0" lvl="0" marL="0" marR="0" rtl="0" algn="l">
                <a:lnSpc>
                  <a:spcPct val="90000"/>
                </a:lnSpc>
                <a:spcBef>
                  <a:spcPts val="980"/>
                </a:spcBef>
                <a:spcAft>
                  <a:spcPts val="0"/>
                </a:spcAft>
                <a:buClr>
                  <a:schemeClr val="lt1"/>
                </a:buClr>
                <a:buSzPts val="2800"/>
                <a:buFont typeface="Century Gothic"/>
                <a:buNone/>
              </a:pPr>
              <a:r>
                <a:t/>
              </a:r>
              <a:endParaRPr sz="2800">
                <a:solidFill>
                  <a:schemeClr val="lt1"/>
                </a:solidFill>
                <a:latin typeface="Century Gothic"/>
                <a:ea typeface="Century Gothic"/>
                <a:cs typeface="Century Gothic"/>
                <a:sym typeface="Century Gothic"/>
              </a:endParaRPr>
            </a:p>
            <a:p>
              <a:pPr indent="0" lvl="0" marL="0" marR="0" rtl="0" algn="l">
                <a:lnSpc>
                  <a:spcPct val="90000"/>
                </a:lnSpc>
                <a:spcBef>
                  <a:spcPts val="980"/>
                </a:spcBef>
                <a:spcAft>
                  <a:spcPts val="0"/>
                </a:spcAft>
                <a:buClr>
                  <a:schemeClr val="lt1"/>
                </a:buClr>
                <a:buSzPts val="2800"/>
                <a:buFont typeface="Century Gothic"/>
                <a:buNone/>
              </a:pPr>
              <a:r>
                <a:rPr lang="en-US" sz="2800">
                  <a:solidFill>
                    <a:schemeClr val="lt1"/>
                  </a:solidFill>
                  <a:latin typeface="Century Gothic"/>
                  <a:ea typeface="Century Gothic"/>
                  <a:cs typeface="Century Gothic"/>
                  <a:sym typeface="Century Gothic"/>
                </a:rPr>
                <a:t>Max Single Dose: 100mg</a:t>
              </a:r>
              <a:endParaRPr/>
            </a:p>
            <a:p>
              <a:pPr indent="0" lvl="0" marL="0" marR="0" rtl="0" algn="l">
                <a:lnSpc>
                  <a:spcPct val="90000"/>
                </a:lnSpc>
                <a:spcBef>
                  <a:spcPts val="980"/>
                </a:spcBef>
                <a:spcAft>
                  <a:spcPts val="0"/>
                </a:spcAft>
                <a:buClr>
                  <a:schemeClr val="lt1"/>
                </a:buClr>
                <a:buSzPts val="2800"/>
                <a:buFont typeface="Century Gothic"/>
                <a:buNone/>
              </a:pPr>
              <a:r>
                <a:t/>
              </a:r>
              <a:endParaRPr sz="2800">
                <a:solidFill>
                  <a:schemeClr val="lt1"/>
                </a:solidFill>
                <a:latin typeface="Century Gothic"/>
                <a:ea typeface="Century Gothic"/>
                <a:cs typeface="Century Gothic"/>
                <a:sym typeface="Century Gothic"/>
              </a:endParaRPr>
            </a:p>
            <a:p>
              <a:pPr indent="0" lvl="0" marL="0" marR="0" rtl="0" algn="ctr">
                <a:lnSpc>
                  <a:spcPct val="90000"/>
                </a:lnSpc>
                <a:spcBef>
                  <a:spcPts val="980"/>
                </a:spcBef>
                <a:spcAft>
                  <a:spcPts val="0"/>
                </a:spcAft>
                <a:buClr>
                  <a:schemeClr val="lt1"/>
                </a:buClr>
                <a:buSzPts val="3200"/>
                <a:buFont typeface="Century Gothic"/>
                <a:buNone/>
              </a:pPr>
              <a:r>
                <a:t/>
              </a:r>
              <a:endParaRPr sz="3200">
                <a:solidFill>
                  <a:schemeClr val="lt1"/>
                </a:solidFill>
                <a:latin typeface="Century Gothic"/>
                <a:ea typeface="Century Gothic"/>
                <a:cs typeface="Century Gothic"/>
                <a:sym typeface="Century Gothic"/>
              </a:endParaRPr>
            </a:p>
          </p:txBody>
        </p:sp>
        <p:sp>
          <p:nvSpPr>
            <p:cNvPr id="619" name="Google Shape;619;p45"/>
            <p:cNvSpPr/>
            <p:nvPr/>
          </p:nvSpPr>
          <p:spPr>
            <a:xfrm>
              <a:off x="4361331" y="458438"/>
              <a:ext cx="3483471" cy="2011680"/>
            </a:xfrm>
            <a:prstGeom prst="roundRect">
              <a:avLst>
                <a:gd fmla="val 100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5"/>
            <p:cNvSpPr/>
            <p:nvPr/>
          </p:nvSpPr>
          <p:spPr>
            <a:xfrm rot="10800000">
              <a:off x="5077219" y="2743200"/>
              <a:ext cx="2682412" cy="3352800"/>
            </a:xfrm>
            <a:prstGeom prst="round2SameRect">
              <a:avLst>
                <a:gd fmla="val 10500" name="adj1"/>
                <a:gd fmla="val 0" name="adj2"/>
              </a:avLst>
            </a:prstGeom>
            <a:solidFill>
              <a:srgbClr val="FFFF0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5"/>
            <p:cNvSpPr txBox="1"/>
            <p:nvPr/>
          </p:nvSpPr>
          <p:spPr>
            <a:xfrm>
              <a:off x="5159712" y="2743200"/>
              <a:ext cx="2517426" cy="3270307"/>
            </a:xfrm>
            <a:prstGeom prst="rect">
              <a:avLst/>
            </a:prstGeom>
            <a:noFill/>
            <a:ln>
              <a:noFill/>
            </a:ln>
          </p:spPr>
          <p:txBody>
            <a:bodyPr anchorCtr="0" anchor="t" bIns="199125" lIns="199125" spcFirstLastPara="1" rIns="199125" wrap="square" tIns="199125">
              <a:noAutofit/>
            </a:bodyPr>
            <a:lstStyle/>
            <a:p>
              <a:pPr indent="0" lvl="0" marL="0" marR="0" rtl="0" algn="l">
                <a:lnSpc>
                  <a:spcPct val="90000"/>
                </a:lnSpc>
                <a:spcBef>
                  <a:spcPts val="0"/>
                </a:spcBef>
                <a:spcAft>
                  <a:spcPts val="0"/>
                </a:spcAft>
                <a:buClr>
                  <a:srgbClr val="0C0C0C"/>
                </a:buClr>
                <a:buSzPts val="2800"/>
                <a:buFont typeface="Century Gothic"/>
                <a:buNone/>
              </a:pPr>
              <a:r>
                <a:rPr lang="en-US" sz="2800">
                  <a:solidFill>
                    <a:srgbClr val="0C0C0C"/>
                  </a:solidFill>
                  <a:latin typeface="Century Gothic"/>
                  <a:ea typeface="Century Gothic"/>
                  <a:cs typeface="Century Gothic"/>
                  <a:sym typeface="Century Gothic"/>
                </a:rPr>
                <a:t>5mg IV/IO</a:t>
              </a:r>
              <a:endParaRPr/>
            </a:p>
            <a:p>
              <a:pPr indent="0" lvl="0" marL="0" marR="0" rtl="0" algn="l">
                <a:lnSpc>
                  <a:spcPct val="90000"/>
                </a:lnSpc>
                <a:spcBef>
                  <a:spcPts val="980"/>
                </a:spcBef>
                <a:spcAft>
                  <a:spcPts val="0"/>
                </a:spcAft>
                <a:buClr>
                  <a:schemeClr val="lt1"/>
                </a:buClr>
                <a:buSzPts val="2800"/>
                <a:buFont typeface="Century Gothic"/>
                <a:buNone/>
              </a:pPr>
              <a:r>
                <a:t/>
              </a:r>
              <a:endParaRPr sz="2800">
                <a:solidFill>
                  <a:srgbClr val="0C0C0C"/>
                </a:solidFill>
                <a:latin typeface="Century Gothic"/>
                <a:ea typeface="Century Gothic"/>
                <a:cs typeface="Century Gothic"/>
                <a:sym typeface="Century Gothic"/>
              </a:endParaRPr>
            </a:p>
            <a:p>
              <a:pPr indent="0" lvl="0" marL="0" marR="0" rtl="0" algn="l">
                <a:lnSpc>
                  <a:spcPct val="90000"/>
                </a:lnSpc>
                <a:spcBef>
                  <a:spcPts val="980"/>
                </a:spcBef>
                <a:spcAft>
                  <a:spcPts val="0"/>
                </a:spcAft>
                <a:buClr>
                  <a:srgbClr val="0C0C0C"/>
                </a:buClr>
                <a:buSzPts val="2800"/>
                <a:buFont typeface="Century Gothic"/>
                <a:buNone/>
              </a:pPr>
              <a:r>
                <a:rPr lang="en-US" sz="2800">
                  <a:solidFill>
                    <a:srgbClr val="0C0C0C"/>
                  </a:solidFill>
                  <a:latin typeface="Century Gothic"/>
                  <a:ea typeface="Century Gothic"/>
                  <a:cs typeface="Century Gothic"/>
                  <a:sym typeface="Century Gothic"/>
                </a:rPr>
                <a:t>Max Single Dose: 100mg</a:t>
              </a:r>
              <a:endParaRPr/>
            </a:p>
          </p:txBody>
        </p:sp>
        <p:sp>
          <p:nvSpPr>
            <p:cNvPr id="622" name="Google Shape;622;p45"/>
            <p:cNvSpPr/>
            <p:nvPr/>
          </p:nvSpPr>
          <p:spPr>
            <a:xfrm flipH="1">
              <a:off x="9770918" y="620277"/>
              <a:ext cx="45703" cy="2011680"/>
            </a:xfrm>
            <a:prstGeom prst="roundRect">
              <a:avLst>
                <a:gd fmla="val 10000" name="adj"/>
              </a:avLst>
            </a:prstGeom>
            <a:no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5"/>
            <p:cNvSpPr/>
            <p:nvPr/>
          </p:nvSpPr>
          <p:spPr>
            <a:xfrm rot="10800000">
              <a:off x="8469859" y="2743200"/>
              <a:ext cx="2655345" cy="3352800"/>
            </a:xfrm>
            <a:prstGeom prst="round2SameRect">
              <a:avLst>
                <a:gd fmla="val 10500" name="adj1"/>
                <a:gd fmla="val 0" name="adj2"/>
              </a:avLst>
            </a:prstGeom>
            <a:solidFill>
              <a:srgbClr val="FFFF0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5"/>
            <p:cNvSpPr txBox="1"/>
            <p:nvPr/>
          </p:nvSpPr>
          <p:spPr>
            <a:xfrm>
              <a:off x="8551520" y="2743200"/>
              <a:ext cx="2492023" cy="3271139"/>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Clr>
                  <a:srgbClr val="0C0C0C"/>
                </a:buClr>
                <a:buSzPts val="2800"/>
                <a:buFont typeface="Century Gothic"/>
                <a:buNone/>
              </a:pPr>
              <a:r>
                <a:rPr lang="en-US" sz="2800">
                  <a:solidFill>
                    <a:srgbClr val="0C0C0C"/>
                  </a:solidFill>
                  <a:latin typeface="Century Gothic"/>
                  <a:ea typeface="Century Gothic"/>
                  <a:cs typeface="Century Gothic"/>
                  <a:sym typeface="Century Gothic"/>
                </a:rPr>
                <a:t>50-100mcgs</a:t>
              </a:r>
              <a:endParaRPr/>
            </a:p>
          </p:txBody>
        </p:sp>
      </p:grpSp>
      <p:sp>
        <p:nvSpPr>
          <p:cNvPr id="625" name="Google Shape;625;p45"/>
          <p:cNvSpPr txBox="1"/>
          <p:nvPr>
            <p:ph idx="2" type="body"/>
          </p:nvPr>
        </p:nvSpPr>
        <p:spPr>
          <a:xfrm>
            <a:off x="6858000" y="2255138"/>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a:p>
            <a:pPr indent="-88900" lvl="0" marL="228600" rtl="0" algn="l">
              <a:lnSpc>
                <a:spcPct val="90000"/>
              </a:lnSpc>
              <a:spcBef>
                <a:spcPts val="1000"/>
              </a:spcBef>
              <a:spcAft>
                <a:spcPts val="0"/>
              </a:spcAft>
              <a:buClr>
                <a:schemeClr val="lt1"/>
              </a:buClr>
              <a:buSzPts val="2200"/>
              <a:buNone/>
            </a:pPr>
            <a:r>
              <a:t/>
            </a:r>
            <a:endParaRPr/>
          </a:p>
        </p:txBody>
      </p:sp>
      <p:sp>
        <p:nvSpPr>
          <p:cNvPr id="626" name="Google Shape;626;p4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Midazolam, 1mg/mL, 5mL Vial | Bound Tree" id="627" name="Google Shape;627;p45"/>
          <p:cNvPicPr preferRelativeResize="0"/>
          <p:nvPr/>
        </p:nvPicPr>
        <p:blipFill rotWithShape="1">
          <a:blip r:embed="rId3">
            <a:alphaModFix/>
          </a:blip>
          <a:srcRect b="0" l="0" r="0" t="0"/>
          <a:stretch/>
        </p:blipFill>
        <p:spPr>
          <a:xfrm>
            <a:off x="5962166" y="764373"/>
            <a:ext cx="1751036" cy="1908077"/>
          </a:xfrm>
          <a:prstGeom prst="rect">
            <a:avLst/>
          </a:prstGeom>
          <a:noFill/>
          <a:ln>
            <a:noFill/>
          </a:ln>
        </p:spPr>
      </p:pic>
      <p:pic>
        <p:nvPicPr>
          <p:cNvPr descr="Fentanyl Citrate, Preservative Free 50 mcg / mL - McKesson" id="628" name="Google Shape;628;p45"/>
          <p:cNvPicPr preferRelativeResize="0"/>
          <p:nvPr/>
        </p:nvPicPr>
        <p:blipFill rotWithShape="1">
          <a:blip r:embed="rId4">
            <a:alphaModFix/>
          </a:blip>
          <a:srcRect b="0" l="0" r="0" t="0"/>
          <a:stretch/>
        </p:blipFill>
        <p:spPr>
          <a:xfrm>
            <a:off x="9402111" y="943862"/>
            <a:ext cx="1464977" cy="1948892"/>
          </a:xfrm>
          <a:prstGeom prst="rect">
            <a:avLst/>
          </a:prstGeom>
          <a:noFill/>
          <a:ln>
            <a:noFill/>
          </a:ln>
        </p:spPr>
      </p:pic>
      <p:sp>
        <p:nvSpPr>
          <p:cNvPr id="629" name="Google Shape;629;p45"/>
          <p:cNvSpPr txBox="1"/>
          <p:nvPr/>
        </p:nvSpPr>
        <p:spPr>
          <a:xfrm>
            <a:off x="4338082" y="3743980"/>
            <a:ext cx="89313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entury Gothic"/>
                <a:ea typeface="Century Gothic"/>
                <a:cs typeface="Century Gothic"/>
                <a:sym typeface="Century Gothic"/>
              </a:rPr>
              <a:t>Or</a:t>
            </a:r>
            <a:endParaRPr/>
          </a:p>
        </p:txBody>
      </p:sp>
      <p:sp>
        <p:nvSpPr>
          <p:cNvPr id="630" name="Google Shape;630;p45"/>
          <p:cNvSpPr txBox="1"/>
          <p:nvPr/>
        </p:nvSpPr>
        <p:spPr>
          <a:xfrm>
            <a:off x="8240233" y="3668233"/>
            <a:ext cx="52276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Century Gothic"/>
                <a:ea typeface="Century Gothic"/>
                <a:cs typeface="Century Gothic"/>
                <a:sym typeface="Century Gothic"/>
              </a:rPr>
              <a:t>+</a:t>
            </a:r>
            <a:endParaRPr/>
          </a:p>
        </p:txBody>
      </p:sp>
      <p:pic>
        <p:nvPicPr>
          <p:cNvPr descr="Ketamine, 50mg/mL, 10mL Vial | Bound Tree" id="631" name="Google Shape;631;p45"/>
          <p:cNvPicPr preferRelativeResize="0"/>
          <p:nvPr/>
        </p:nvPicPr>
        <p:blipFill rotWithShape="1">
          <a:blip r:embed="rId5">
            <a:alphaModFix/>
          </a:blip>
          <a:srcRect b="3197" l="26018" r="17810" t="0"/>
          <a:stretch/>
        </p:blipFill>
        <p:spPr>
          <a:xfrm>
            <a:off x="1759445" y="764373"/>
            <a:ext cx="1510309" cy="209543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a:p>
        </p:txBody>
      </p:sp>
      <p:sp>
        <p:nvSpPr>
          <p:cNvPr id="637" name="Google Shape;637;p46"/>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38" name="Google Shape;638;p46"/>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39" name="Google Shape;639;p4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40" name="Google Shape;640;p46"/>
          <p:cNvPicPr preferRelativeResize="0"/>
          <p:nvPr/>
        </p:nvPicPr>
        <p:blipFill rotWithShape="1">
          <a:blip r:embed="rId3">
            <a:alphaModFix/>
          </a:blip>
          <a:srcRect b="7112" l="34083" r="8000" t="21333"/>
          <a:stretch/>
        </p:blipFill>
        <p:spPr>
          <a:xfrm>
            <a:off x="924560" y="171484"/>
            <a:ext cx="10043160" cy="5811520"/>
          </a:xfrm>
          <a:prstGeom prst="rect">
            <a:avLst/>
          </a:prstGeom>
          <a:noFill/>
          <a:ln>
            <a:noFill/>
          </a:ln>
        </p:spPr>
      </p:pic>
      <p:sp>
        <p:nvSpPr>
          <p:cNvPr id="641" name="Google Shape;641;p46"/>
          <p:cNvSpPr txBox="1"/>
          <p:nvPr/>
        </p:nvSpPr>
        <p:spPr>
          <a:xfrm>
            <a:off x="3891516" y="6294474"/>
            <a:ext cx="487148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C0C0C"/>
                </a:solidFill>
                <a:latin typeface="Century Gothic"/>
                <a:ea typeface="Century Gothic"/>
                <a:cs typeface="Century Gothic"/>
                <a:sym typeface="Century Gothic"/>
              </a:rPr>
              <a:t>Laminated Pocket Cards Available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7"/>
          <p:cNvSpPr txBox="1"/>
          <p:nvPr>
            <p:ph type="title"/>
          </p:nvPr>
        </p:nvSpPr>
        <p:spPr>
          <a:xfrm>
            <a:off x="3352800" y="-7198"/>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47" name="Google Shape;647;p47"/>
          <p:cNvSpPr txBox="1"/>
          <p:nvPr>
            <p:ph idx="1" type="body"/>
          </p:nvPr>
        </p:nvSpPr>
        <p:spPr>
          <a:xfrm>
            <a:off x="411480" y="985521"/>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200"/>
              <a:buNone/>
            </a:pPr>
            <a:r>
              <a:rPr b="1" lang="en-US"/>
              <a:t>2.) Complete Checklist</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6.) </a:t>
            </a:r>
            <a:r>
              <a:rPr b="1" lang="en-US" sz="1000">
                <a:solidFill>
                  <a:srgbClr val="FF0000"/>
                </a:solidFill>
              </a:rPr>
              <a:t>**Re-Sedate**</a:t>
            </a:r>
            <a:endParaRPr/>
          </a:p>
        </p:txBody>
      </p:sp>
      <p:sp>
        <p:nvSpPr>
          <p:cNvPr id="648" name="Google Shape;648;p47"/>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49" name="Google Shape;649;p4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50" name="Google Shape;650;p47"/>
          <p:cNvPicPr preferRelativeResize="0"/>
          <p:nvPr/>
        </p:nvPicPr>
        <p:blipFill rotWithShape="1">
          <a:blip r:embed="rId3">
            <a:alphaModFix/>
          </a:blip>
          <a:srcRect b="6962" l="35583" r="9583" t="21925"/>
          <a:stretch/>
        </p:blipFill>
        <p:spPr>
          <a:xfrm>
            <a:off x="5100320" y="1768221"/>
            <a:ext cx="6685280" cy="487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8"/>
          <p:cNvSpPr txBox="1"/>
          <p:nvPr>
            <p:ph type="title"/>
          </p:nvPr>
        </p:nvSpPr>
        <p:spPr>
          <a:xfrm>
            <a:off x="152400" y="0"/>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56" name="Google Shape;656;p48"/>
          <p:cNvSpPr txBox="1"/>
          <p:nvPr>
            <p:ph idx="1" type="body"/>
          </p:nvPr>
        </p:nvSpPr>
        <p:spPr>
          <a:xfrm>
            <a:off x="594360" y="222504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2400"/>
              <a:buNone/>
            </a:pPr>
            <a:r>
              <a:rPr b="1" lang="en-US" sz="2400"/>
              <a:t>2.) Sedate/Induce</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1000"/>
              <a:buNone/>
            </a:pPr>
            <a:r>
              <a:t/>
            </a:r>
            <a:endParaRPr b="1" sz="1000"/>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6.) </a:t>
            </a:r>
            <a:r>
              <a:rPr b="1" lang="en-US" sz="1000">
                <a:solidFill>
                  <a:srgbClr val="FF0000"/>
                </a:solidFill>
              </a:rPr>
              <a:t>**Re-Sedate**</a:t>
            </a:r>
            <a:endParaRPr/>
          </a:p>
        </p:txBody>
      </p:sp>
      <p:sp>
        <p:nvSpPr>
          <p:cNvPr id="657" name="Google Shape;657;p4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8" name="Google Shape;658;p48"/>
          <p:cNvSpPr/>
          <p:nvPr/>
        </p:nvSpPr>
        <p:spPr>
          <a:xfrm>
            <a:off x="6646127" y="1392639"/>
            <a:ext cx="5334000" cy="519773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Ketamine, 50mg/mL, 10mL Vial | Bound Tree" id="659" name="Google Shape;659;p48"/>
          <p:cNvPicPr preferRelativeResize="0"/>
          <p:nvPr>
            <p:ph idx="2" type="body"/>
          </p:nvPr>
        </p:nvPicPr>
        <p:blipFill rotWithShape="1">
          <a:blip r:embed="rId3">
            <a:alphaModFix/>
          </a:blip>
          <a:srcRect b="0" l="26018" r="0" t="0"/>
          <a:stretch/>
        </p:blipFill>
        <p:spPr>
          <a:xfrm>
            <a:off x="8371823" y="1868486"/>
            <a:ext cx="2481055" cy="40243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9"/>
          <p:cNvSpPr txBox="1"/>
          <p:nvPr>
            <p:ph type="title"/>
          </p:nvPr>
        </p:nvSpPr>
        <p:spPr>
          <a:xfrm>
            <a:off x="228600" y="177314"/>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65" name="Google Shape;665;p49"/>
          <p:cNvSpPr txBox="1"/>
          <p:nvPr>
            <p:ph idx="1" type="body"/>
          </p:nvPr>
        </p:nvSpPr>
        <p:spPr>
          <a:xfrm>
            <a:off x="533400" y="185928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400"/>
              <a:buNone/>
            </a:pPr>
            <a:r>
              <a:rPr b="1" lang="en-US" sz="2400"/>
              <a:t>3.) PreOxygenate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6.) </a:t>
            </a:r>
            <a:r>
              <a:rPr b="1" lang="en-US" sz="1000">
                <a:solidFill>
                  <a:srgbClr val="FF0000"/>
                </a:solidFill>
              </a:rPr>
              <a:t>**Re-Sedate**</a:t>
            </a:r>
            <a:endParaRPr/>
          </a:p>
        </p:txBody>
      </p:sp>
      <p:sp>
        <p:nvSpPr>
          <p:cNvPr id="666" name="Google Shape;666;p49"/>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200"/>
              <a:buChar char="•"/>
            </a:pPr>
            <a:r>
              <a:rPr lang="en-US" u="sng"/>
              <a:t>Apneic Oxygenation </a:t>
            </a:r>
            <a:endParaRPr/>
          </a:p>
          <a:p>
            <a:pPr indent="0" lvl="0" marL="0" rtl="0" algn="l">
              <a:lnSpc>
                <a:spcPct val="90000"/>
              </a:lnSpc>
              <a:spcBef>
                <a:spcPts val="1000"/>
              </a:spcBef>
              <a:spcAft>
                <a:spcPts val="0"/>
              </a:spcAft>
              <a:buClr>
                <a:schemeClr val="lt1"/>
              </a:buClr>
              <a:buSzPts val="2200"/>
              <a:buNone/>
            </a:pPr>
            <a:r>
              <a:t/>
            </a:r>
            <a:endParaRPr/>
          </a:p>
          <a:p>
            <a:pPr indent="-228600" lvl="1" marL="685800" rtl="0" algn="l">
              <a:lnSpc>
                <a:spcPct val="90000"/>
              </a:lnSpc>
              <a:spcBef>
                <a:spcPts val="500"/>
              </a:spcBef>
              <a:spcAft>
                <a:spcPts val="0"/>
              </a:spcAft>
              <a:buClr>
                <a:schemeClr val="lt1"/>
              </a:buClr>
              <a:buSzPts val="2000"/>
              <a:buChar char="•"/>
            </a:pPr>
            <a:r>
              <a:rPr lang="en-US"/>
              <a:t>3 Minutes</a:t>
            </a:r>
            <a:endParaRPr/>
          </a:p>
          <a:p>
            <a:pPr indent="-101600" lvl="1" marL="685800" rtl="0" algn="l">
              <a:lnSpc>
                <a:spcPct val="90000"/>
              </a:lnSpc>
              <a:spcBef>
                <a:spcPts val="500"/>
              </a:spcBef>
              <a:spcAft>
                <a:spcPts val="0"/>
              </a:spcAft>
              <a:buClr>
                <a:schemeClr val="lt1"/>
              </a:buClr>
              <a:buSzPts val="2000"/>
              <a:buNone/>
            </a:pPr>
            <a:r>
              <a:t/>
            </a:r>
            <a:endParaRPr/>
          </a:p>
          <a:p>
            <a:pPr indent="-228600" lvl="1" marL="685800" rtl="0" algn="l">
              <a:lnSpc>
                <a:spcPct val="90000"/>
              </a:lnSpc>
              <a:spcBef>
                <a:spcPts val="500"/>
              </a:spcBef>
              <a:spcAft>
                <a:spcPts val="0"/>
              </a:spcAft>
              <a:buClr>
                <a:schemeClr val="lt1"/>
              </a:buClr>
              <a:buSzPts val="2000"/>
              <a:buChar char="•"/>
            </a:pPr>
            <a:r>
              <a:rPr lang="en-US"/>
              <a:t>&gt; 95%, NC or NRB</a:t>
            </a:r>
            <a:endParaRPr/>
          </a:p>
          <a:p>
            <a:pPr indent="-101600" lvl="1" marL="685800" rtl="0" algn="l">
              <a:lnSpc>
                <a:spcPct val="90000"/>
              </a:lnSpc>
              <a:spcBef>
                <a:spcPts val="500"/>
              </a:spcBef>
              <a:spcAft>
                <a:spcPts val="0"/>
              </a:spcAft>
              <a:buClr>
                <a:schemeClr val="lt1"/>
              </a:buClr>
              <a:buSzPts val="2000"/>
              <a:buNone/>
            </a:pPr>
            <a:r>
              <a:t/>
            </a:r>
            <a:endParaRPr/>
          </a:p>
          <a:p>
            <a:pPr indent="-228600" lvl="1" marL="685800" rtl="0" algn="l">
              <a:lnSpc>
                <a:spcPct val="90000"/>
              </a:lnSpc>
              <a:spcBef>
                <a:spcPts val="500"/>
              </a:spcBef>
              <a:spcAft>
                <a:spcPts val="0"/>
              </a:spcAft>
              <a:buClr>
                <a:schemeClr val="lt1"/>
              </a:buClr>
              <a:buSzPts val="2000"/>
              <a:buChar char="•"/>
            </a:pPr>
            <a:r>
              <a:rPr lang="en-US"/>
              <a:t>&lt; 95%: Provide PPV or CPAP if indicated)</a:t>
            </a:r>
            <a:endParaRPr/>
          </a:p>
        </p:txBody>
      </p:sp>
      <p:sp>
        <p:nvSpPr>
          <p:cNvPr id="667" name="Google Shape;667;p4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5"/>
          <p:cNvSpPr txBox="1"/>
          <p:nvPr>
            <p:ph type="title"/>
          </p:nvPr>
        </p:nvSpPr>
        <p:spPr>
          <a:xfrm>
            <a:off x="2895600" y="395605"/>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sz="4000"/>
              <a:t>                                             </a:t>
            </a:r>
            <a:r>
              <a:rPr lang="en-US" sz="3600"/>
              <a:t>EMERGENT JOINT REDUCTIONS  </a:t>
            </a:r>
            <a:endParaRPr sz="4000"/>
          </a:p>
        </p:txBody>
      </p:sp>
      <p:sp>
        <p:nvSpPr>
          <p:cNvPr id="214" name="Google Shape;214;p5"/>
          <p:cNvSpPr txBox="1"/>
          <p:nvPr>
            <p:ph idx="1" type="body"/>
          </p:nvPr>
        </p:nvSpPr>
        <p:spPr>
          <a:xfrm>
            <a:off x="378885" y="1852247"/>
            <a:ext cx="11174207" cy="4375371"/>
          </a:xfrm>
          <a:prstGeom prst="rect">
            <a:avLst/>
          </a:prstGeom>
          <a:noFill/>
          <a:ln>
            <a:noFill/>
          </a:ln>
        </p:spPr>
        <p:txBody>
          <a:bodyPr anchorCtr="0" anchor="t" bIns="45700" lIns="91425" spcFirstLastPara="1" rIns="91425" wrap="square" tIns="45700">
            <a:normAutofit/>
          </a:bodyPr>
          <a:lstStyle/>
          <a:p>
            <a:pPr indent="0" lvl="1" marL="460375" rtl="0" algn="l">
              <a:lnSpc>
                <a:spcPct val="90000"/>
              </a:lnSpc>
              <a:spcBef>
                <a:spcPts val="0"/>
              </a:spcBef>
              <a:spcAft>
                <a:spcPts val="0"/>
              </a:spcAft>
              <a:buClr>
                <a:schemeClr val="lt1"/>
              </a:buClr>
              <a:buSzPts val="2800"/>
              <a:buNone/>
            </a:pPr>
            <a:r>
              <a:rPr lang="en-US" sz="2800"/>
              <a:t>Every level of prehospital provider (EMR-paramedic) may attempt to emergently reduce joint </a:t>
            </a:r>
            <a:r>
              <a:rPr lang="en-US" sz="2800">
                <a:solidFill>
                  <a:schemeClr val="lt1"/>
                </a:solidFill>
              </a:rPr>
              <a:t>dislocations with </a:t>
            </a:r>
            <a:r>
              <a:rPr b="1" lang="en-US" sz="2800">
                <a:solidFill>
                  <a:schemeClr val="lt1"/>
                </a:solidFill>
              </a:rPr>
              <a:t>obvious neurovascular compromise </a:t>
            </a:r>
            <a:r>
              <a:rPr lang="en-US" sz="2800">
                <a:solidFill>
                  <a:schemeClr val="lt1"/>
                </a:solidFill>
              </a:rPr>
              <a:t>in the injured extremity</a:t>
            </a:r>
            <a:endParaRPr/>
          </a:p>
          <a:p>
            <a:pPr indent="0" lvl="1" marL="460375" rtl="0" algn="l">
              <a:lnSpc>
                <a:spcPct val="90000"/>
              </a:lnSpc>
              <a:spcBef>
                <a:spcPts val="500"/>
              </a:spcBef>
              <a:spcAft>
                <a:spcPts val="0"/>
              </a:spcAft>
              <a:buClr>
                <a:schemeClr val="lt1"/>
              </a:buClr>
              <a:buSzPts val="400"/>
              <a:buNone/>
            </a:pPr>
            <a:r>
              <a:t/>
            </a:r>
            <a:endParaRPr sz="400">
              <a:solidFill>
                <a:srgbClr val="FEFEFE"/>
              </a:solidFill>
            </a:endParaRPr>
          </a:p>
          <a:p>
            <a:pPr indent="0" lvl="1" marL="460375" rtl="0" algn="l">
              <a:lnSpc>
                <a:spcPct val="90000"/>
              </a:lnSpc>
              <a:spcBef>
                <a:spcPts val="500"/>
              </a:spcBef>
              <a:spcAft>
                <a:spcPts val="0"/>
              </a:spcAft>
              <a:buClr>
                <a:schemeClr val="lt1"/>
              </a:buClr>
              <a:buSzPts val="100"/>
              <a:buNone/>
            </a:pPr>
            <a:r>
              <a:t/>
            </a:r>
            <a:endParaRPr sz="100">
              <a:solidFill>
                <a:srgbClr val="FEFEFE"/>
              </a:solidFill>
            </a:endParaRPr>
          </a:p>
          <a:p>
            <a:pPr indent="-228600" lvl="1" marL="685800" rtl="0" algn="l">
              <a:lnSpc>
                <a:spcPct val="90000"/>
              </a:lnSpc>
              <a:spcBef>
                <a:spcPts val="0"/>
              </a:spcBef>
              <a:spcAft>
                <a:spcPts val="0"/>
              </a:spcAft>
              <a:buClr>
                <a:srgbClr val="FEFEFE"/>
              </a:buClr>
              <a:buSzPts val="2400"/>
              <a:buFont typeface="Noto Sans Symbols"/>
              <a:buChar char="▪"/>
            </a:pPr>
            <a:r>
              <a:rPr b="1" lang="en-US" sz="2400">
                <a:solidFill>
                  <a:srgbClr val="FEFEFE"/>
                </a:solidFill>
              </a:rPr>
              <a:t>Only ONE EMERGENT joint reduction attempt is allowed </a:t>
            </a:r>
            <a:endParaRPr/>
          </a:p>
          <a:p>
            <a:pPr indent="0" lvl="1" marL="457200" rtl="0" algn="l">
              <a:lnSpc>
                <a:spcPct val="90000"/>
              </a:lnSpc>
              <a:spcBef>
                <a:spcPts val="0"/>
              </a:spcBef>
              <a:spcAft>
                <a:spcPts val="0"/>
              </a:spcAft>
              <a:buClr>
                <a:schemeClr val="lt1"/>
              </a:buClr>
              <a:buSzPts val="700"/>
              <a:buNone/>
            </a:pPr>
            <a:r>
              <a:t/>
            </a:r>
            <a:endParaRPr b="1" sz="700">
              <a:solidFill>
                <a:srgbClr val="FEFEFE"/>
              </a:solidFill>
            </a:endParaRPr>
          </a:p>
          <a:p>
            <a:pPr indent="-228600" lvl="1" marL="685800" rtl="0" algn="l">
              <a:lnSpc>
                <a:spcPct val="90000"/>
              </a:lnSpc>
              <a:spcBef>
                <a:spcPts val="0"/>
              </a:spcBef>
              <a:spcAft>
                <a:spcPts val="0"/>
              </a:spcAft>
              <a:buClr>
                <a:srgbClr val="FEFEFE"/>
              </a:buClr>
              <a:buSzPts val="2400"/>
              <a:buFont typeface="Noto Sans Symbols"/>
              <a:buChar char="▪"/>
            </a:pPr>
            <a:r>
              <a:rPr lang="en-US" sz="2400">
                <a:solidFill>
                  <a:srgbClr val="FEFEFE"/>
                </a:solidFill>
              </a:rPr>
              <a:t>Reduction of </a:t>
            </a:r>
            <a:r>
              <a:rPr b="1" lang="en-US" sz="2400">
                <a:solidFill>
                  <a:srgbClr val="FEFEFE"/>
                </a:solidFill>
              </a:rPr>
              <a:t>OPEN </a:t>
            </a:r>
            <a:r>
              <a:rPr lang="en-US" sz="2400">
                <a:solidFill>
                  <a:srgbClr val="FEFEFE"/>
                </a:solidFill>
              </a:rPr>
              <a:t>dislocations or suspected fractures </a:t>
            </a:r>
            <a:r>
              <a:rPr b="1" lang="en-US" sz="2400" u="sng">
                <a:solidFill>
                  <a:srgbClr val="FEFEFE"/>
                </a:solidFill>
              </a:rPr>
              <a:t>is</a:t>
            </a:r>
            <a:r>
              <a:rPr lang="en-US" sz="2400">
                <a:solidFill>
                  <a:srgbClr val="FEFEFE"/>
                </a:solidFill>
              </a:rPr>
              <a:t> allowed, in an emergency</a:t>
            </a:r>
            <a:endParaRPr/>
          </a:p>
          <a:p>
            <a:pPr indent="-184150" lvl="1" marL="685800" rtl="0" algn="l">
              <a:lnSpc>
                <a:spcPct val="90000"/>
              </a:lnSpc>
              <a:spcBef>
                <a:spcPts val="0"/>
              </a:spcBef>
              <a:spcAft>
                <a:spcPts val="0"/>
              </a:spcAft>
              <a:buClr>
                <a:schemeClr val="lt1"/>
              </a:buClr>
              <a:buSzPts val="700"/>
              <a:buFont typeface="Noto Sans Symbols"/>
              <a:buNone/>
            </a:pPr>
            <a:r>
              <a:t/>
            </a:r>
            <a:endParaRPr sz="700">
              <a:solidFill>
                <a:srgbClr val="FEFEFE"/>
              </a:solidFill>
            </a:endParaRPr>
          </a:p>
          <a:p>
            <a:pPr indent="-228600" lvl="1" marL="685800" rtl="0" algn="l">
              <a:lnSpc>
                <a:spcPct val="90000"/>
              </a:lnSpc>
              <a:spcBef>
                <a:spcPts val="0"/>
              </a:spcBef>
              <a:spcAft>
                <a:spcPts val="0"/>
              </a:spcAft>
              <a:buClr>
                <a:srgbClr val="FEFEFE"/>
              </a:buClr>
              <a:buSzPts val="2400"/>
              <a:buFont typeface="Noto Sans Symbols"/>
              <a:buChar char="▪"/>
            </a:pPr>
            <a:r>
              <a:rPr lang="en-US" sz="2400">
                <a:solidFill>
                  <a:srgbClr val="FEFEFE"/>
                </a:solidFill>
              </a:rPr>
              <a:t>Splint in the anatomically correct position (above and below injury site), whether reduction is successful or not</a:t>
            </a:r>
            <a:endParaRPr/>
          </a:p>
        </p:txBody>
      </p:sp>
      <p:sp>
        <p:nvSpPr>
          <p:cNvPr id="215" name="Google Shape;215;p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50"/>
          <p:cNvSpPr txBox="1"/>
          <p:nvPr>
            <p:ph type="title"/>
          </p:nvPr>
        </p:nvSpPr>
        <p:spPr>
          <a:xfrm>
            <a:off x="0" y="-103763"/>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73" name="Google Shape;673;p50"/>
          <p:cNvSpPr txBox="1"/>
          <p:nvPr>
            <p:ph idx="1" type="body"/>
          </p:nvPr>
        </p:nvSpPr>
        <p:spPr>
          <a:xfrm>
            <a:off x="386080" y="182880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400"/>
              <a:buNone/>
            </a:pPr>
            <a:r>
              <a:rPr b="1" lang="en-US" sz="2400"/>
              <a:t>4.) Paralyze</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6.) </a:t>
            </a:r>
            <a:r>
              <a:rPr b="1" lang="en-US" sz="1000">
                <a:solidFill>
                  <a:srgbClr val="FF0000"/>
                </a:solidFill>
              </a:rPr>
              <a:t>**Re-Sedate**</a:t>
            </a:r>
            <a:endParaRPr/>
          </a:p>
        </p:txBody>
      </p:sp>
      <p:sp>
        <p:nvSpPr>
          <p:cNvPr id="674" name="Google Shape;674;p50"/>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75" name="Google Shape;675;p5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76" name="Google Shape;676;p50"/>
          <p:cNvSpPr/>
          <p:nvPr/>
        </p:nvSpPr>
        <p:spPr>
          <a:xfrm>
            <a:off x="6096000" y="0"/>
            <a:ext cx="6096000" cy="6858000"/>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Rocuronium Bromide 10 mg / mL Injection 10 mL - McKesson" id="677" name="Google Shape;677;p50"/>
          <p:cNvPicPr preferRelativeResize="0"/>
          <p:nvPr/>
        </p:nvPicPr>
        <p:blipFill rotWithShape="1">
          <a:blip r:embed="rId3">
            <a:alphaModFix/>
          </a:blip>
          <a:srcRect b="5188" l="25636" r="26395" t="0"/>
          <a:stretch/>
        </p:blipFill>
        <p:spPr>
          <a:xfrm rot="-1566716">
            <a:off x="6875252" y="1742081"/>
            <a:ext cx="1930401" cy="3815557"/>
          </a:xfrm>
          <a:prstGeom prst="rect">
            <a:avLst/>
          </a:prstGeom>
          <a:noFill/>
          <a:ln>
            <a:noFill/>
          </a:ln>
        </p:spPr>
      </p:pic>
      <p:pic>
        <p:nvPicPr>
          <p:cNvPr id="678" name="Google Shape;678;p50"/>
          <p:cNvPicPr preferRelativeResize="0"/>
          <p:nvPr/>
        </p:nvPicPr>
        <p:blipFill rotWithShape="1">
          <a:blip r:embed="rId4">
            <a:alphaModFix/>
          </a:blip>
          <a:srcRect b="2396" l="28203" r="27572" t="0"/>
          <a:stretch/>
        </p:blipFill>
        <p:spPr>
          <a:xfrm rot="1362962">
            <a:off x="9977055" y="1909368"/>
            <a:ext cx="1567690" cy="345988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1"/>
          <p:cNvSpPr txBox="1"/>
          <p:nvPr>
            <p:ph type="title"/>
          </p:nvPr>
        </p:nvSpPr>
        <p:spPr>
          <a:xfrm>
            <a:off x="2931160" y="287374"/>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84" name="Google Shape;684;p51"/>
          <p:cNvSpPr txBox="1"/>
          <p:nvPr>
            <p:ph idx="1" type="body"/>
          </p:nvPr>
        </p:nvSpPr>
        <p:spPr>
          <a:xfrm>
            <a:off x="1036162" y="177800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400"/>
              <a:buNone/>
            </a:pPr>
            <a:r>
              <a:rPr b="1" lang="en-US" sz="2400"/>
              <a:t>5.) Intubate</a:t>
            </a:r>
            <a:endParaRPr/>
          </a:p>
          <a:p>
            <a:pPr indent="0" lvl="0" marL="0" rtl="0" algn="l">
              <a:lnSpc>
                <a:spcPct val="90000"/>
              </a:lnSpc>
              <a:spcBef>
                <a:spcPts val="1000"/>
              </a:spcBef>
              <a:spcAft>
                <a:spcPts val="0"/>
              </a:spcAft>
              <a:buClr>
                <a:schemeClr val="lt1"/>
              </a:buClr>
              <a:buSzPts val="2400"/>
              <a:buNone/>
            </a:pPr>
            <a:r>
              <a:t/>
            </a:r>
            <a:endParaRPr b="1" sz="2400"/>
          </a:p>
          <a:p>
            <a:pPr indent="0" lvl="0" marL="0" rtl="0" algn="l">
              <a:lnSpc>
                <a:spcPct val="90000"/>
              </a:lnSpc>
              <a:spcBef>
                <a:spcPts val="1000"/>
              </a:spcBef>
              <a:spcAft>
                <a:spcPts val="0"/>
              </a:spcAft>
              <a:buClr>
                <a:schemeClr val="lt1"/>
              </a:buClr>
              <a:buSzPts val="1000"/>
              <a:buNone/>
            </a:pPr>
            <a:r>
              <a:rPr lang="en-US" sz="1000"/>
              <a:t>6.) Post Checklist</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lang="en-US" sz="1000"/>
              <a:t>7.) </a:t>
            </a:r>
            <a:r>
              <a:rPr b="1" lang="en-US" sz="1000">
                <a:solidFill>
                  <a:srgbClr val="FF0000"/>
                </a:solidFill>
              </a:rPr>
              <a:t>**Re-Sedate**</a:t>
            </a:r>
            <a:endParaRPr/>
          </a:p>
        </p:txBody>
      </p:sp>
      <p:sp>
        <p:nvSpPr>
          <p:cNvPr id="685" name="Google Shape;685;p51"/>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86" name="Google Shape;686;p5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Rapid Sequence Intubation Technique ..." id="687" name="Google Shape;687;p51"/>
          <p:cNvPicPr preferRelativeResize="0"/>
          <p:nvPr/>
        </p:nvPicPr>
        <p:blipFill rotWithShape="1">
          <a:blip r:embed="rId3">
            <a:alphaModFix/>
          </a:blip>
          <a:srcRect b="0" l="0" r="0" t="0"/>
          <a:stretch/>
        </p:blipFill>
        <p:spPr>
          <a:xfrm>
            <a:off x="6568123" y="2194558"/>
            <a:ext cx="4292917" cy="435066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2"/>
          <p:cNvSpPr txBox="1"/>
          <p:nvPr>
            <p:ph type="title"/>
          </p:nvPr>
        </p:nvSpPr>
        <p:spPr>
          <a:xfrm>
            <a:off x="228600" y="340490"/>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MAAM – STEP BY STEP</a:t>
            </a:r>
            <a:endParaRPr/>
          </a:p>
        </p:txBody>
      </p:sp>
      <p:sp>
        <p:nvSpPr>
          <p:cNvPr id="693" name="Google Shape;693;p52"/>
          <p:cNvSpPr txBox="1"/>
          <p:nvPr>
            <p:ph idx="1" type="body"/>
          </p:nvPr>
        </p:nvSpPr>
        <p:spPr>
          <a:xfrm>
            <a:off x="421640" y="198120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2400"/>
              <a:buNone/>
            </a:pPr>
            <a:r>
              <a:rPr b="1" lang="en-US" sz="2400"/>
              <a:t>6.) Post Checklist</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1000"/>
              <a:buNone/>
            </a:pPr>
            <a:r>
              <a:rPr b="1" lang="en-US" sz="1000"/>
              <a:t>6.) </a:t>
            </a:r>
            <a:r>
              <a:rPr b="1" lang="en-US" sz="1000">
                <a:solidFill>
                  <a:srgbClr val="FF0000"/>
                </a:solidFill>
              </a:rPr>
              <a:t>**Re-Sedate**</a:t>
            </a:r>
            <a:endParaRPr/>
          </a:p>
        </p:txBody>
      </p:sp>
      <p:sp>
        <p:nvSpPr>
          <p:cNvPr id="694" name="Google Shape;694;p52"/>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695" name="Google Shape;695;p5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96" name="Google Shape;696;p52"/>
          <p:cNvPicPr preferRelativeResize="0"/>
          <p:nvPr/>
        </p:nvPicPr>
        <p:blipFill rotWithShape="1">
          <a:blip r:embed="rId3">
            <a:alphaModFix/>
          </a:blip>
          <a:srcRect b="9322" l="34917" r="9082" t="22665"/>
          <a:stretch/>
        </p:blipFill>
        <p:spPr>
          <a:xfrm>
            <a:off x="4533900" y="1386710"/>
            <a:ext cx="6972300" cy="5239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3"/>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rPr lang="en-US"/>
              <a:t>MAAM – STEP BY STEP</a:t>
            </a:r>
            <a:endParaRPr/>
          </a:p>
        </p:txBody>
      </p:sp>
      <p:sp>
        <p:nvSpPr>
          <p:cNvPr id="702" name="Google Shape;702;p53"/>
          <p:cNvSpPr txBox="1"/>
          <p:nvPr>
            <p:ph idx="1" type="body"/>
          </p:nvPr>
        </p:nvSpPr>
        <p:spPr>
          <a:xfrm>
            <a:off x="685800" y="853440"/>
            <a:ext cx="5334000" cy="58724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000"/>
              <a:buNone/>
            </a:pPr>
            <a:r>
              <a:rPr lang="en-US" sz="1000"/>
              <a:t>1.) Address 5 Questions With Group</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Complete Checklist</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2.) Sedate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3.) **PreOxygenate </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4.) Paralyze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5.) Intubate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1000"/>
              <a:buNone/>
            </a:pPr>
            <a:r>
              <a:rPr lang="en-US" sz="1000"/>
              <a:t>6.) Post Checklist</a:t>
            </a:r>
            <a:endParaRPr/>
          </a:p>
          <a:p>
            <a:pPr indent="0" lvl="0" marL="0" rtl="0" algn="l">
              <a:lnSpc>
                <a:spcPct val="90000"/>
              </a:lnSpc>
              <a:spcBef>
                <a:spcPts val="1000"/>
              </a:spcBef>
              <a:spcAft>
                <a:spcPts val="0"/>
              </a:spcAft>
              <a:buClr>
                <a:schemeClr val="lt1"/>
              </a:buClr>
              <a:buSzPts val="2200"/>
              <a:buNone/>
            </a:pPr>
            <a:r>
              <a:t/>
            </a:r>
            <a:endParaRPr/>
          </a:p>
          <a:p>
            <a:pPr indent="0" lvl="0" marL="0" rtl="0" algn="l">
              <a:lnSpc>
                <a:spcPct val="90000"/>
              </a:lnSpc>
              <a:spcBef>
                <a:spcPts val="1000"/>
              </a:spcBef>
              <a:spcAft>
                <a:spcPts val="0"/>
              </a:spcAft>
              <a:buClr>
                <a:schemeClr val="lt1"/>
              </a:buClr>
              <a:buSzPts val="2400"/>
              <a:buNone/>
            </a:pPr>
            <a:r>
              <a:rPr b="1" lang="en-US" sz="2400"/>
              <a:t>6.) </a:t>
            </a:r>
            <a:r>
              <a:rPr b="1" lang="en-US" sz="2400">
                <a:solidFill>
                  <a:srgbClr val="FF0000"/>
                </a:solidFill>
              </a:rPr>
              <a:t>**Re-Sedate**</a:t>
            </a:r>
            <a:endParaRPr/>
          </a:p>
        </p:txBody>
      </p:sp>
      <p:sp>
        <p:nvSpPr>
          <p:cNvPr id="703" name="Google Shape;703;p53"/>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704" name="Google Shape;704;p5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5" name="Google Shape;705;p53"/>
          <p:cNvSpPr/>
          <p:nvPr/>
        </p:nvSpPr>
        <p:spPr>
          <a:xfrm>
            <a:off x="6172200" y="1854926"/>
            <a:ext cx="6019800" cy="5003074"/>
          </a:xfrm>
          <a:prstGeom prst="rect">
            <a:avLst/>
          </a:prstGeom>
          <a:solidFill>
            <a:schemeClr val="l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Ketamine, 50mg/mL, 10mL Vial | Bound Tree" id="706" name="Google Shape;706;p53"/>
          <p:cNvPicPr preferRelativeResize="0"/>
          <p:nvPr/>
        </p:nvPicPr>
        <p:blipFill rotWithShape="1">
          <a:blip r:embed="rId3">
            <a:alphaModFix/>
          </a:blip>
          <a:srcRect b="0" l="26018" r="0" t="0"/>
          <a:stretch/>
        </p:blipFill>
        <p:spPr>
          <a:xfrm>
            <a:off x="8688586" y="1854926"/>
            <a:ext cx="1548730" cy="2281306"/>
          </a:xfrm>
          <a:prstGeom prst="rect">
            <a:avLst/>
          </a:prstGeom>
          <a:noFill/>
          <a:ln>
            <a:noFill/>
          </a:ln>
        </p:spPr>
      </p:pic>
      <p:pic>
        <p:nvPicPr>
          <p:cNvPr descr="Midazolam, 1mg/mL, 5mL Vial | Bound Tree" id="707" name="Google Shape;707;p53"/>
          <p:cNvPicPr preferRelativeResize="0"/>
          <p:nvPr/>
        </p:nvPicPr>
        <p:blipFill rotWithShape="1">
          <a:blip r:embed="rId4">
            <a:alphaModFix/>
          </a:blip>
          <a:srcRect b="0" l="0" r="0" t="0"/>
          <a:stretch/>
        </p:blipFill>
        <p:spPr>
          <a:xfrm>
            <a:off x="6660994" y="4471851"/>
            <a:ext cx="2027592" cy="2209435"/>
          </a:xfrm>
          <a:prstGeom prst="rect">
            <a:avLst/>
          </a:prstGeom>
          <a:noFill/>
          <a:ln>
            <a:noFill/>
          </a:ln>
        </p:spPr>
      </p:pic>
      <p:pic>
        <p:nvPicPr>
          <p:cNvPr descr="Fentanyl Citrate, Preservative Free 50 mcg / mL - McKesson" id="708" name="Google Shape;708;p53"/>
          <p:cNvPicPr preferRelativeResize="0"/>
          <p:nvPr/>
        </p:nvPicPr>
        <p:blipFill rotWithShape="1">
          <a:blip r:embed="rId5">
            <a:alphaModFix/>
          </a:blip>
          <a:srcRect b="0" l="0" r="0" t="0"/>
          <a:stretch/>
        </p:blipFill>
        <p:spPr>
          <a:xfrm>
            <a:off x="9957469" y="4268460"/>
            <a:ext cx="1548731" cy="242051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2" name="Shape 712"/>
        <p:cNvGrpSpPr/>
        <p:nvPr/>
      </p:nvGrpSpPr>
      <p:grpSpPr>
        <a:xfrm>
          <a:off x="0" y="0"/>
          <a:ext cx="0" cy="0"/>
          <a:chOff x="0" y="0"/>
          <a:chExt cx="0" cy="0"/>
        </a:xfrm>
      </p:grpSpPr>
      <p:pic>
        <p:nvPicPr>
          <p:cNvPr id="713" name="Google Shape;713;p54"/>
          <p:cNvPicPr preferRelativeResize="0"/>
          <p:nvPr/>
        </p:nvPicPr>
        <p:blipFill rotWithShape="1">
          <a:blip r:embed="rId3">
            <a:alphaModFix/>
          </a:blip>
          <a:srcRect b="0" l="0" r="0" t="0"/>
          <a:stretch/>
        </p:blipFill>
        <p:spPr>
          <a:xfrm>
            <a:off x="0" y="0"/>
            <a:ext cx="12192000" cy="1441450"/>
          </a:xfrm>
          <a:prstGeom prst="rect">
            <a:avLst/>
          </a:prstGeom>
          <a:noFill/>
          <a:ln>
            <a:noFill/>
          </a:ln>
        </p:spPr>
      </p:pic>
      <p:sp>
        <p:nvSpPr>
          <p:cNvPr id="714" name="Google Shape;714;p54"/>
          <p:cNvSpPr/>
          <p:nvPr/>
        </p:nvSpPr>
        <p:spPr>
          <a:xfrm>
            <a:off x="4636008" y="0"/>
            <a:ext cx="7555992" cy="6858000"/>
          </a:xfrm>
          <a:prstGeom prst="roundRect">
            <a:avLst>
              <a:gd fmla="val 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715" name="Google Shape;715;p54"/>
          <p:cNvSpPr/>
          <p:nvPr/>
        </p:nvSpPr>
        <p:spPr>
          <a:xfrm>
            <a:off x="0" y="0"/>
            <a:ext cx="4636008" cy="6858000"/>
          </a:xfrm>
          <a:prstGeom prst="rect">
            <a:avLst/>
          </a:prstGeom>
          <a:solidFill>
            <a:schemeClr val="dk1"/>
          </a:solidFill>
          <a:ln>
            <a:noFill/>
          </a:ln>
          <a:effectLst>
            <a:outerShdw blurRad="635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pic>
        <p:nvPicPr>
          <p:cNvPr id="716" name="Google Shape;716;p54"/>
          <p:cNvPicPr preferRelativeResize="0"/>
          <p:nvPr/>
        </p:nvPicPr>
        <p:blipFill rotWithShape="1">
          <a:blip r:embed="rId3">
            <a:alphaModFix/>
          </a:blip>
          <a:srcRect b="0" l="0" r="61974" t="0"/>
          <a:stretch/>
        </p:blipFill>
        <p:spPr>
          <a:xfrm>
            <a:off x="0" y="0"/>
            <a:ext cx="4636008" cy="1441450"/>
          </a:xfrm>
          <a:prstGeom prst="rect">
            <a:avLst/>
          </a:prstGeom>
          <a:noFill/>
          <a:ln>
            <a:noFill/>
          </a:ln>
        </p:spPr>
      </p:pic>
      <p:sp>
        <p:nvSpPr>
          <p:cNvPr id="717" name="Google Shape;717;p54"/>
          <p:cNvSpPr txBox="1"/>
          <p:nvPr>
            <p:ph type="title"/>
          </p:nvPr>
        </p:nvSpPr>
        <p:spPr>
          <a:xfrm>
            <a:off x="456433" y="2468813"/>
            <a:ext cx="3687417" cy="19203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00"/>
              </a:buClr>
              <a:buSzPts val="3600"/>
              <a:buFont typeface="Century Gothic"/>
              <a:buNone/>
            </a:pPr>
            <a:r>
              <a:rPr b="1" lang="en-US" sz="3600" cap="none">
                <a:solidFill>
                  <a:srgbClr val="FFFF00"/>
                </a:solidFill>
                <a:latin typeface="Century Gothic"/>
                <a:ea typeface="Century Gothic"/>
                <a:cs typeface="Century Gothic"/>
                <a:sym typeface="Century Gothic"/>
              </a:rPr>
              <a:t>TRANEXAMIC</a:t>
            </a:r>
            <a:br>
              <a:rPr b="1" lang="en-US" sz="3600" cap="none">
                <a:solidFill>
                  <a:srgbClr val="FFFF00"/>
                </a:solidFill>
                <a:latin typeface="Century Gothic"/>
                <a:ea typeface="Century Gothic"/>
                <a:cs typeface="Century Gothic"/>
                <a:sym typeface="Century Gothic"/>
              </a:rPr>
            </a:br>
            <a:r>
              <a:rPr b="1" lang="en-US" sz="3600" u="sng" cap="none">
                <a:solidFill>
                  <a:srgbClr val="FFFF00"/>
                </a:solidFill>
                <a:latin typeface="Century Gothic"/>
                <a:ea typeface="Century Gothic"/>
                <a:cs typeface="Century Gothic"/>
                <a:sym typeface="Century Gothic"/>
              </a:rPr>
              <a:t>ACID</a:t>
            </a:r>
            <a:endParaRPr/>
          </a:p>
        </p:txBody>
      </p:sp>
      <p:sp>
        <p:nvSpPr>
          <p:cNvPr id="718" name="Google Shape;718;p54"/>
          <p:cNvSpPr txBox="1"/>
          <p:nvPr>
            <p:ph idx="12" type="sldNum"/>
          </p:nvPr>
        </p:nvSpPr>
        <p:spPr>
          <a:xfrm>
            <a:off x="8796129" y="159049"/>
            <a:ext cx="2752403"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pic>
        <p:nvPicPr>
          <p:cNvPr id="719" name="Google Shape;719;p54"/>
          <p:cNvPicPr preferRelativeResize="0"/>
          <p:nvPr/>
        </p:nvPicPr>
        <p:blipFill rotWithShape="1">
          <a:blip r:embed="rId4">
            <a:alphaModFix/>
          </a:blip>
          <a:srcRect b="0" l="0" r="61974" t="0"/>
          <a:stretch/>
        </p:blipFill>
        <p:spPr>
          <a:xfrm>
            <a:off x="0" y="4375150"/>
            <a:ext cx="4636008" cy="2482850"/>
          </a:xfrm>
          <a:prstGeom prst="rect">
            <a:avLst/>
          </a:prstGeom>
          <a:noFill/>
          <a:ln>
            <a:noFill/>
          </a:ln>
        </p:spPr>
      </p:pic>
      <p:sp>
        <p:nvSpPr>
          <p:cNvPr id="720" name="Google Shape;720;p54"/>
          <p:cNvSpPr txBox="1"/>
          <p:nvPr>
            <p:ph idx="1" type="body"/>
          </p:nvPr>
        </p:nvSpPr>
        <p:spPr>
          <a:xfrm>
            <a:off x="685800" y="4375150"/>
            <a:ext cx="3687417" cy="3148329"/>
          </a:xfrm>
          <a:prstGeom prst="rect">
            <a:avLst/>
          </a:prstGeom>
          <a:noFill/>
          <a:ln>
            <a:noFill/>
          </a:ln>
        </p:spPr>
        <p:txBody>
          <a:bodyPr anchorCtr="0" anchor="t" bIns="45700" lIns="91425" spcFirstLastPara="1" rIns="91425" wrap="square" tIns="45700">
            <a:normAutofit/>
          </a:bodyPr>
          <a:lstStyle/>
          <a:p>
            <a:pPr indent="-127000" lvl="0" marL="228600" rtl="0" algn="l">
              <a:lnSpc>
                <a:spcPct val="90000"/>
              </a:lnSpc>
              <a:spcBef>
                <a:spcPts val="0"/>
              </a:spcBef>
              <a:spcAft>
                <a:spcPts val="0"/>
              </a:spcAft>
              <a:buClr>
                <a:schemeClr val="dk1"/>
              </a:buClr>
              <a:buSzPts val="1600"/>
              <a:buNone/>
            </a:pPr>
            <a:r>
              <a:t/>
            </a:r>
            <a:endParaRPr sz="1600">
              <a:solidFill>
                <a:schemeClr val="lt1"/>
              </a:solidFill>
            </a:endParaRPr>
          </a:p>
        </p:txBody>
      </p:sp>
      <p:sp>
        <p:nvSpPr>
          <p:cNvPr id="721" name="Google Shape;721;p54"/>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dk1"/>
              </a:buClr>
              <a:buSzPts val="2200"/>
              <a:buNone/>
            </a:pPr>
            <a:r>
              <a:t/>
            </a:r>
            <a:endParaRPr/>
          </a:p>
        </p:txBody>
      </p:sp>
      <p:pic>
        <p:nvPicPr>
          <p:cNvPr id="722" name="Google Shape;722;p54"/>
          <p:cNvPicPr preferRelativeResize="0"/>
          <p:nvPr/>
        </p:nvPicPr>
        <p:blipFill rotWithShape="1">
          <a:blip r:embed="rId5">
            <a:alphaModFix/>
          </a:blip>
          <a:srcRect b="24572" l="57429" r="3142" t="28825"/>
          <a:stretch/>
        </p:blipFill>
        <p:spPr>
          <a:xfrm>
            <a:off x="5453563" y="1687584"/>
            <a:ext cx="6052637" cy="4024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6" name="Shape 726"/>
        <p:cNvGrpSpPr/>
        <p:nvPr/>
      </p:nvGrpSpPr>
      <p:grpSpPr>
        <a:xfrm>
          <a:off x="0" y="0"/>
          <a:ext cx="0" cy="0"/>
          <a:chOff x="0" y="0"/>
          <a:chExt cx="0" cy="0"/>
        </a:xfrm>
      </p:grpSpPr>
      <p:pic>
        <p:nvPicPr>
          <p:cNvPr id="727" name="Google Shape;727;p55"/>
          <p:cNvPicPr preferRelativeResize="0"/>
          <p:nvPr/>
        </p:nvPicPr>
        <p:blipFill rotWithShape="1">
          <a:blip r:embed="rId3">
            <a:alphaModFix/>
          </a:blip>
          <a:srcRect b="0" l="0" r="0" t="0"/>
          <a:stretch/>
        </p:blipFill>
        <p:spPr>
          <a:xfrm>
            <a:off x="0" y="0"/>
            <a:ext cx="12192000" cy="1441450"/>
          </a:xfrm>
          <a:prstGeom prst="rect">
            <a:avLst/>
          </a:prstGeom>
          <a:noFill/>
          <a:ln>
            <a:noFill/>
          </a:ln>
        </p:spPr>
      </p:pic>
      <p:sp>
        <p:nvSpPr>
          <p:cNvPr id="728" name="Google Shape;728;p5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29" name="Google Shape;729;p55"/>
          <p:cNvPicPr preferRelativeResize="0"/>
          <p:nvPr/>
        </p:nvPicPr>
        <p:blipFill rotWithShape="1">
          <a:blip r:embed="rId3">
            <a:alphaModFix/>
          </a:blip>
          <a:srcRect b="0" l="0" r="0" t="0"/>
          <a:stretch/>
        </p:blipFill>
        <p:spPr>
          <a:xfrm>
            <a:off x="0" y="0"/>
            <a:ext cx="12192000" cy="1441450"/>
          </a:xfrm>
          <a:prstGeom prst="rect">
            <a:avLst/>
          </a:prstGeom>
          <a:noFill/>
          <a:ln>
            <a:noFill/>
          </a:ln>
        </p:spPr>
      </p:pic>
      <p:sp>
        <p:nvSpPr>
          <p:cNvPr id="730" name="Google Shape;730;p55"/>
          <p:cNvSpPr txBox="1"/>
          <p:nvPr>
            <p:ph type="title"/>
          </p:nvPr>
        </p:nvSpPr>
        <p:spPr>
          <a:xfrm>
            <a:off x="685800" y="764373"/>
            <a:ext cx="3306744"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200"/>
              <a:buFont typeface="Century Gothic"/>
              <a:buNone/>
            </a:pPr>
            <a:r>
              <a:rPr b="1" lang="en-US" sz="3200" cap="none">
                <a:solidFill>
                  <a:srgbClr val="FFFF00"/>
                </a:solidFill>
                <a:latin typeface="Century Gothic"/>
                <a:ea typeface="Century Gothic"/>
                <a:cs typeface="Century Gothic"/>
                <a:sym typeface="Century Gothic"/>
              </a:rPr>
              <a:t>TRANEXAMIC </a:t>
            </a:r>
            <a:r>
              <a:rPr b="1" lang="en-US" sz="3200" u="sng" cap="none">
                <a:solidFill>
                  <a:srgbClr val="FFFF00"/>
                </a:solidFill>
                <a:latin typeface="Century Gothic"/>
                <a:ea typeface="Century Gothic"/>
                <a:cs typeface="Century Gothic"/>
                <a:sym typeface="Century Gothic"/>
              </a:rPr>
              <a:t>ACID</a:t>
            </a:r>
            <a:endParaRPr/>
          </a:p>
        </p:txBody>
      </p:sp>
      <p:sp>
        <p:nvSpPr>
          <p:cNvPr id="731" name="Google Shape;731;p5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
        <p:nvSpPr>
          <p:cNvPr id="732" name="Google Shape;732;p55"/>
          <p:cNvSpPr txBox="1"/>
          <p:nvPr>
            <p:ph idx="1" type="body"/>
          </p:nvPr>
        </p:nvSpPr>
        <p:spPr>
          <a:xfrm>
            <a:off x="685801" y="2194560"/>
            <a:ext cx="3306742" cy="4024125"/>
          </a:xfrm>
          <a:prstGeom prst="rect">
            <a:avLst/>
          </a:prstGeom>
          <a:noFill/>
          <a:ln>
            <a:noFill/>
          </a:ln>
        </p:spPr>
        <p:txBody>
          <a:bodyPr anchorCtr="0" anchor="t" bIns="45700" lIns="91425" spcFirstLastPara="1" rIns="91425" wrap="square" tIns="45700">
            <a:normAutofit/>
          </a:bodyPr>
          <a:lstStyle/>
          <a:p>
            <a:pPr indent="101600" lvl="0" marL="0" rtl="0" algn="l">
              <a:lnSpc>
                <a:spcPct val="90000"/>
              </a:lnSpc>
              <a:spcBef>
                <a:spcPts val="0"/>
              </a:spcBef>
              <a:spcAft>
                <a:spcPts val="0"/>
              </a:spcAft>
              <a:buClr>
                <a:schemeClr val="dk1"/>
              </a:buClr>
              <a:buSzPts val="1600"/>
              <a:buNone/>
            </a:pPr>
            <a:r>
              <a:t/>
            </a:r>
            <a:endParaRPr sz="1600" u="sng">
              <a:solidFill>
                <a:schemeClr val="lt1"/>
              </a:solidFill>
              <a:hlinkClick r:id="rId4">
                <a:extLst>
                  <a:ext uri="{A12FA001-AC4F-418D-AE19-62706E023703}">
                    <ahyp:hlinkClr val="tx"/>
                  </a:ext>
                </a:extLst>
              </a:hlinkClick>
            </a:endParaRPr>
          </a:p>
          <a:p>
            <a:pPr indent="-228600" lvl="0" marL="228600" rtl="0" algn="l">
              <a:lnSpc>
                <a:spcPct val="90000"/>
              </a:lnSpc>
              <a:spcBef>
                <a:spcPts val="1000"/>
              </a:spcBef>
              <a:spcAft>
                <a:spcPts val="0"/>
              </a:spcAft>
              <a:buClr>
                <a:schemeClr val="lt1"/>
              </a:buClr>
              <a:buSzPts val="2000"/>
              <a:buChar char="•"/>
            </a:pPr>
            <a:r>
              <a:rPr b="1" lang="en-US" sz="2000">
                <a:solidFill>
                  <a:schemeClr val="lt1"/>
                </a:solidFill>
              </a:rPr>
              <a:t>Antifibrinolytic</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endParaRPr>
          </a:p>
          <a:p>
            <a:pPr indent="-228600" lvl="0" marL="228600" rtl="0" algn="l">
              <a:lnSpc>
                <a:spcPct val="90000"/>
              </a:lnSpc>
              <a:spcBef>
                <a:spcPts val="1000"/>
              </a:spcBef>
              <a:spcAft>
                <a:spcPts val="0"/>
              </a:spcAft>
              <a:buClr>
                <a:schemeClr val="lt1"/>
              </a:buClr>
              <a:buSzPts val="2000"/>
              <a:buChar char="•"/>
            </a:pPr>
            <a:r>
              <a:rPr b="1" lang="en-US" sz="2000">
                <a:solidFill>
                  <a:schemeClr val="lt1"/>
                </a:solidFill>
              </a:rPr>
              <a:t>Decreases the conversion of plasminogen to plasmin, thus preventing Fibrin breakdown</a:t>
            </a:r>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endParaRPr>
          </a:p>
          <a:p>
            <a:pPr indent="-127000" lvl="0" marL="228600" rtl="0" algn="l">
              <a:lnSpc>
                <a:spcPct val="90000"/>
              </a:lnSpc>
              <a:spcBef>
                <a:spcPts val="1000"/>
              </a:spcBef>
              <a:spcAft>
                <a:spcPts val="0"/>
              </a:spcAft>
              <a:buClr>
                <a:schemeClr val="dk1"/>
              </a:buClr>
              <a:buSzPts val="1600"/>
              <a:buNone/>
            </a:pPr>
            <a:r>
              <a:t/>
            </a:r>
            <a:endParaRPr sz="1600">
              <a:solidFill>
                <a:schemeClr val="lt1"/>
              </a:solidFill>
            </a:endParaRPr>
          </a:p>
        </p:txBody>
      </p:sp>
      <p:sp>
        <p:nvSpPr>
          <p:cNvPr id="733" name="Google Shape;733;p55"/>
          <p:cNvSpPr/>
          <p:nvPr/>
        </p:nvSpPr>
        <p:spPr>
          <a:xfrm>
            <a:off x="4636008" y="1066164"/>
            <a:ext cx="6765949" cy="5148371"/>
          </a:xfrm>
          <a:prstGeom prst="roundRect">
            <a:avLst>
              <a:gd fmla="val 240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Structure and activity of plasmin and other direct thrombolytic agents -  ScienceDirect" id="734" name="Google Shape;734;p55"/>
          <p:cNvPicPr preferRelativeResize="0"/>
          <p:nvPr>
            <p:ph idx="2" type="body"/>
          </p:nvPr>
        </p:nvPicPr>
        <p:blipFill rotWithShape="1">
          <a:blip r:embed="rId5">
            <a:alphaModFix/>
          </a:blip>
          <a:srcRect b="0" l="0" r="0" t="0"/>
          <a:stretch/>
        </p:blipFill>
        <p:spPr>
          <a:xfrm>
            <a:off x="5028628" y="1392499"/>
            <a:ext cx="6127287" cy="4218396"/>
          </a:xfrm>
          <a:prstGeom prst="rect">
            <a:avLst/>
          </a:prstGeom>
          <a:noFill/>
          <a:ln>
            <a:noFill/>
          </a:ln>
        </p:spPr>
      </p:pic>
      <p:sp>
        <p:nvSpPr>
          <p:cNvPr id="735" name="Google Shape;735;p55"/>
          <p:cNvSpPr/>
          <p:nvPr/>
        </p:nvSpPr>
        <p:spPr>
          <a:xfrm>
            <a:off x="7628709" y="5190308"/>
            <a:ext cx="2973719" cy="7532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6" name="Google Shape;736;p55"/>
          <p:cNvSpPr/>
          <p:nvPr/>
        </p:nvSpPr>
        <p:spPr>
          <a:xfrm>
            <a:off x="6731534" y="5073616"/>
            <a:ext cx="1897017" cy="4180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7" name="Google Shape;737;p55"/>
          <p:cNvSpPr/>
          <p:nvPr/>
        </p:nvSpPr>
        <p:spPr>
          <a:xfrm>
            <a:off x="6960290" y="3319055"/>
            <a:ext cx="389744" cy="418011"/>
          </a:xfrm>
          <a:prstGeom prst="noSmoking">
            <a:avLst>
              <a:gd fmla="val 18750" name="adj"/>
            </a:avLst>
          </a:prstGeom>
          <a:solidFill>
            <a:schemeClr val="accent1"/>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738" name="Google Shape;738;p55"/>
          <p:cNvSpPr/>
          <p:nvPr/>
        </p:nvSpPr>
        <p:spPr>
          <a:xfrm>
            <a:off x="8628551" y="3884023"/>
            <a:ext cx="2524771" cy="168946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39" name="Google Shape;739;p55"/>
          <p:cNvSpPr/>
          <p:nvPr/>
        </p:nvSpPr>
        <p:spPr>
          <a:xfrm>
            <a:off x="7811589" y="1292079"/>
            <a:ext cx="2524771" cy="121553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40" name="Google Shape;740;p55"/>
          <p:cNvSpPr/>
          <p:nvPr/>
        </p:nvSpPr>
        <p:spPr>
          <a:xfrm>
            <a:off x="5002256" y="4567429"/>
            <a:ext cx="1968137" cy="937045"/>
          </a:xfrm>
          <a:prstGeom prst="wedgeRectCallout">
            <a:avLst>
              <a:gd fmla="val 55273" name="adj1"/>
              <a:gd fmla="val -137314" name="adj2"/>
            </a:avLst>
          </a:prstGeom>
          <a:solidFill>
            <a:srgbClr val="FFFF00"/>
          </a:solidFill>
          <a:ln cap="flat" cmpd="sng" w="12700">
            <a:solidFill>
              <a:srgbClr val="A221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entury Gothic"/>
                <a:ea typeface="Century Gothic"/>
                <a:cs typeface="Century Gothic"/>
                <a:sym typeface="Century Gothic"/>
              </a:rPr>
              <a:t>This is the step that is blocked by TXA</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5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entury Gothic"/>
              <a:buNone/>
            </a:pPr>
            <a:r>
              <a:rPr b="1" lang="en-US" u="sng"/>
              <a:t>TRANEXAMIC ACID</a:t>
            </a:r>
            <a:endParaRPr/>
          </a:p>
        </p:txBody>
      </p:sp>
      <p:sp>
        <p:nvSpPr>
          <p:cNvPr id="746" name="Google Shape;746;p56"/>
          <p:cNvSpPr txBox="1"/>
          <p:nvPr>
            <p:ph idx="1" type="body"/>
          </p:nvPr>
        </p:nvSpPr>
        <p:spPr>
          <a:xfrm>
            <a:off x="182880" y="2194559"/>
            <a:ext cx="5836920" cy="4024125"/>
          </a:xfrm>
          <a:prstGeom prst="rect">
            <a:avLst/>
          </a:prstGeom>
          <a:noFill/>
          <a:ln>
            <a:noFill/>
          </a:ln>
        </p:spPr>
        <p:txBody>
          <a:bodyPr anchorCtr="0" anchor="t" bIns="45700" lIns="91425" spcFirstLastPara="1" rIns="91425" wrap="square" tIns="45700">
            <a:normAutofit lnSpcReduction="10000"/>
          </a:bodyPr>
          <a:lstStyle/>
          <a:p>
            <a:pPr indent="-88900" lvl="0" marL="228600" rtl="0" algn="l">
              <a:lnSpc>
                <a:spcPct val="90000"/>
              </a:lnSpc>
              <a:spcBef>
                <a:spcPts val="0"/>
              </a:spcBef>
              <a:spcAft>
                <a:spcPts val="0"/>
              </a:spcAft>
              <a:buClr>
                <a:schemeClr val="lt1"/>
              </a:buClr>
              <a:buSzPts val="2200"/>
              <a:buNone/>
            </a:pPr>
            <a:r>
              <a:t/>
            </a:r>
            <a:endParaRPr b="1" u="sng"/>
          </a:p>
          <a:p>
            <a:pPr indent="-228600" lvl="0" marL="228600" rtl="0" algn="l">
              <a:lnSpc>
                <a:spcPct val="90000"/>
              </a:lnSpc>
              <a:spcBef>
                <a:spcPts val="1000"/>
              </a:spcBef>
              <a:spcAft>
                <a:spcPts val="0"/>
              </a:spcAft>
              <a:buClr>
                <a:schemeClr val="accent1"/>
              </a:buClr>
              <a:buSzPts val="2200"/>
              <a:buChar char="•"/>
            </a:pPr>
            <a:r>
              <a:rPr b="1" lang="en-US" u="sng">
                <a:solidFill>
                  <a:schemeClr val="accent1"/>
                </a:solidFill>
              </a:rPr>
              <a:t>Hemorrhage: </a:t>
            </a:r>
            <a:endParaRPr/>
          </a:p>
          <a:p>
            <a:pPr indent="-228600" lvl="1" marL="685800" rtl="0" algn="l">
              <a:lnSpc>
                <a:spcPct val="90000"/>
              </a:lnSpc>
              <a:spcBef>
                <a:spcPts val="500"/>
              </a:spcBef>
              <a:spcAft>
                <a:spcPts val="0"/>
              </a:spcAft>
              <a:buClr>
                <a:srgbClr val="FFFF00"/>
              </a:buClr>
              <a:buSzPts val="2000"/>
              <a:buChar char="•"/>
            </a:pPr>
            <a:r>
              <a:rPr lang="en-US">
                <a:solidFill>
                  <a:srgbClr val="FFFF00"/>
                </a:solidFill>
              </a:rPr>
              <a:t>Paramedic</a:t>
            </a:r>
            <a:r>
              <a:rPr lang="en-US"/>
              <a:t> </a:t>
            </a:r>
            <a:r>
              <a:rPr lang="en-US">
                <a:solidFill>
                  <a:srgbClr val="FFFF00"/>
                </a:solidFill>
              </a:rPr>
              <a:t>ONLY</a:t>
            </a:r>
            <a:endParaRPr/>
          </a:p>
          <a:p>
            <a:pPr indent="-228600" lvl="1" marL="685800" rtl="0" algn="l">
              <a:lnSpc>
                <a:spcPct val="90000"/>
              </a:lnSpc>
              <a:spcBef>
                <a:spcPts val="500"/>
              </a:spcBef>
              <a:spcAft>
                <a:spcPts val="0"/>
              </a:spcAft>
              <a:buClr>
                <a:schemeClr val="lt1"/>
              </a:buClr>
              <a:buSzPts val="2000"/>
              <a:buChar char="•"/>
            </a:pPr>
            <a:r>
              <a:rPr lang="en-US"/>
              <a:t>Adult: 2gms IV/IO (Slow)</a:t>
            </a:r>
            <a:endParaRPr/>
          </a:p>
          <a:p>
            <a:pPr indent="-228600" lvl="1" marL="685800" rtl="0" algn="l">
              <a:lnSpc>
                <a:spcPct val="90000"/>
              </a:lnSpc>
              <a:spcBef>
                <a:spcPts val="500"/>
              </a:spcBef>
              <a:spcAft>
                <a:spcPts val="0"/>
              </a:spcAft>
              <a:buClr>
                <a:schemeClr val="lt1"/>
              </a:buClr>
              <a:buSzPts val="2000"/>
              <a:buChar char="•"/>
            </a:pPr>
            <a:r>
              <a:rPr lang="en-US"/>
              <a:t>Peds: 30mgs/kg (Max: 2gms) </a:t>
            </a:r>
            <a:endParaRPr/>
          </a:p>
          <a:p>
            <a:pPr indent="-88900" lvl="0" marL="228600" rtl="0" algn="l">
              <a:lnSpc>
                <a:spcPct val="90000"/>
              </a:lnSpc>
              <a:spcBef>
                <a:spcPts val="1000"/>
              </a:spcBef>
              <a:spcAft>
                <a:spcPts val="0"/>
              </a:spcAft>
              <a:buClr>
                <a:schemeClr val="lt1"/>
              </a:buClr>
              <a:buSzPts val="2200"/>
              <a:buNone/>
            </a:pPr>
            <a:r>
              <a:t/>
            </a:r>
            <a:endParaRPr b="1" u="sng"/>
          </a:p>
          <a:p>
            <a:pPr indent="-88900" lvl="0" marL="228600" rtl="0" algn="l">
              <a:lnSpc>
                <a:spcPct val="90000"/>
              </a:lnSpc>
              <a:spcBef>
                <a:spcPts val="1000"/>
              </a:spcBef>
              <a:spcAft>
                <a:spcPts val="0"/>
              </a:spcAft>
              <a:buClr>
                <a:schemeClr val="lt1"/>
              </a:buClr>
              <a:buSzPts val="2200"/>
              <a:buNone/>
            </a:pPr>
            <a:r>
              <a:t/>
            </a:r>
            <a:endParaRPr b="1" u="sng"/>
          </a:p>
          <a:p>
            <a:pPr indent="-228600" lvl="0" marL="228600" rtl="0" algn="l">
              <a:lnSpc>
                <a:spcPct val="90000"/>
              </a:lnSpc>
              <a:spcBef>
                <a:spcPts val="1000"/>
              </a:spcBef>
              <a:spcAft>
                <a:spcPts val="0"/>
              </a:spcAft>
              <a:buClr>
                <a:srgbClr val="FFFF00"/>
              </a:buClr>
              <a:buSzPts val="2200"/>
              <a:buChar char="•"/>
            </a:pPr>
            <a:r>
              <a:rPr b="1" lang="en-US" u="sng">
                <a:solidFill>
                  <a:srgbClr val="FFFF00"/>
                </a:solidFill>
              </a:rPr>
              <a:t>Epistaxis:</a:t>
            </a:r>
            <a:endParaRPr/>
          </a:p>
          <a:p>
            <a:pPr indent="-228600" lvl="1" marL="685800" rtl="0" algn="l">
              <a:lnSpc>
                <a:spcPct val="90000"/>
              </a:lnSpc>
              <a:spcBef>
                <a:spcPts val="500"/>
              </a:spcBef>
              <a:spcAft>
                <a:spcPts val="0"/>
              </a:spcAft>
              <a:buClr>
                <a:schemeClr val="lt1"/>
              </a:buClr>
              <a:buSzPts val="2000"/>
              <a:buChar char="•"/>
            </a:pPr>
            <a:r>
              <a:rPr lang="en-US"/>
              <a:t>EMT/Paramedic</a:t>
            </a:r>
            <a:endParaRPr/>
          </a:p>
          <a:p>
            <a:pPr indent="-228600" lvl="1" marL="685800" rtl="0" algn="l">
              <a:lnSpc>
                <a:spcPct val="90000"/>
              </a:lnSpc>
              <a:spcBef>
                <a:spcPts val="500"/>
              </a:spcBef>
              <a:spcAft>
                <a:spcPts val="0"/>
              </a:spcAft>
              <a:buClr>
                <a:schemeClr val="lt1"/>
              </a:buClr>
              <a:buSzPts val="2000"/>
              <a:buChar char="•"/>
            </a:pPr>
            <a:r>
              <a:rPr lang="en-US"/>
              <a:t>Adult: 250mg on Gauze/4x4 (per nare)</a:t>
            </a:r>
            <a:endParaRPr/>
          </a:p>
          <a:p>
            <a:pPr indent="-228600" lvl="1" marL="685800" rtl="0" algn="l">
              <a:lnSpc>
                <a:spcPct val="90000"/>
              </a:lnSpc>
              <a:spcBef>
                <a:spcPts val="500"/>
              </a:spcBef>
              <a:spcAft>
                <a:spcPts val="0"/>
              </a:spcAft>
              <a:buClr>
                <a:schemeClr val="lt1"/>
              </a:buClr>
              <a:buSzPts val="2000"/>
              <a:buChar char="•"/>
            </a:pPr>
            <a:r>
              <a:rPr lang="en-US"/>
              <a:t>Peds: 100mgs on Guaze/4x4</a:t>
            </a:r>
            <a:endParaRPr/>
          </a:p>
          <a:p>
            <a:pPr indent="-101600" lvl="1" marL="685800" rtl="0" algn="l">
              <a:lnSpc>
                <a:spcPct val="90000"/>
              </a:lnSpc>
              <a:spcBef>
                <a:spcPts val="500"/>
              </a:spcBef>
              <a:spcAft>
                <a:spcPts val="0"/>
              </a:spcAft>
              <a:buClr>
                <a:schemeClr val="lt1"/>
              </a:buClr>
              <a:buSzPts val="2000"/>
              <a:buNone/>
            </a:pPr>
            <a:r>
              <a:t/>
            </a:r>
            <a:endParaRPr/>
          </a:p>
          <a:p>
            <a:pPr indent="-101600" lvl="1" marL="685800" rtl="0" algn="l">
              <a:lnSpc>
                <a:spcPct val="90000"/>
              </a:lnSpc>
              <a:spcBef>
                <a:spcPts val="500"/>
              </a:spcBef>
              <a:spcAft>
                <a:spcPts val="0"/>
              </a:spcAft>
              <a:buClr>
                <a:schemeClr val="lt1"/>
              </a:buClr>
              <a:buSzPts val="2000"/>
              <a:buNone/>
            </a:pPr>
            <a:r>
              <a:t/>
            </a:r>
            <a:endParaRPr/>
          </a:p>
          <a:p>
            <a:pPr indent="-101600" lvl="1" marL="685800" rtl="0" algn="l">
              <a:lnSpc>
                <a:spcPct val="90000"/>
              </a:lnSpc>
              <a:spcBef>
                <a:spcPts val="500"/>
              </a:spcBef>
              <a:spcAft>
                <a:spcPts val="0"/>
              </a:spcAft>
              <a:buClr>
                <a:schemeClr val="lt1"/>
              </a:buClr>
              <a:buSzPts val="2000"/>
              <a:buNone/>
            </a:pPr>
            <a:r>
              <a:t/>
            </a:r>
            <a:endParaRPr/>
          </a:p>
        </p:txBody>
      </p:sp>
      <p:sp>
        <p:nvSpPr>
          <p:cNvPr id="747" name="Google Shape;747;p5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748" name="Google Shape;748;p56"/>
          <p:cNvPicPr preferRelativeResize="0"/>
          <p:nvPr>
            <p:ph idx="2" type="body"/>
          </p:nvPr>
        </p:nvPicPr>
        <p:blipFill rotWithShape="1">
          <a:blip r:embed="rId3">
            <a:alphaModFix/>
          </a:blip>
          <a:srcRect b="0" l="0" r="0" t="0"/>
          <a:stretch/>
        </p:blipFill>
        <p:spPr>
          <a:xfrm>
            <a:off x="6172200" y="2205831"/>
            <a:ext cx="5334000" cy="4000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7"/>
          <p:cNvSpPr txBox="1"/>
          <p:nvPr>
            <p:ph type="title"/>
          </p:nvPr>
        </p:nvSpPr>
        <p:spPr>
          <a:xfrm>
            <a:off x="1790700" y="208750"/>
            <a:ext cx="8610600" cy="129302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00"/>
              </a:buClr>
              <a:buSzPts val="4000"/>
              <a:buFont typeface="Century Gothic"/>
              <a:buNone/>
            </a:pPr>
            <a:r>
              <a:rPr b="1" lang="en-US" u="sng">
                <a:solidFill>
                  <a:srgbClr val="FFFF00"/>
                </a:solidFill>
              </a:rPr>
              <a:t>TRANEXAMIC ACID:</a:t>
            </a:r>
            <a:endParaRPr/>
          </a:p>
        </p:txBody>
      </p:sp>
      <p:grpSp>
        <p:nvGrpSpPr>
          <p:cNvPr id="754" name="Google Shape;754;p57"/>
          <p:cNvGrpSpPr/>
          <p:nvPr/>
        </p:nvGrpSpPr>
        <p:grpSpPr>
          <a:xfrm>
            <a:off x="687080" y="1615736"/>
            <a:ext cx="10488625" cy="5042515"/>
            <a:chOff x="1280" y="0"/>
            <a:chExt cx="10488625" cy="5042515"/>
          </a:xfrm>
        </p:grpSpPr>
        <p:sp>
          <p:nvSpPr>
            <p:cNvPr id="755" name="Google Shape;755;p57"/>
            <p:cNvSpPr/>
            <p:nvPr/>
          </p:nvSpPr>
          <p:spPr>
            <a:xfrm>
              <a:off x="1280" y="0"/>
              <a:ext cx="3329722" cy="5042515"/>
            </a:xfrm>
            <a:prstGeom prst="roundRect">
              <a:avLst>
                <a:gd fmla="val 10000" name="adj"/>
              </a:avLst>
            </a:prstGeom>
            <a:solidFill>
              <a:srgbClr val="608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7"/>
            <p:cNvSpPr txBox="1"/>
            <p:nvPr/>
          </p:nvSpPr>
          <p:spPr>
            <a:xfrm>
              <a:off x="1280" y="0"/>
              <a:ext cx="3329722" cy="151275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entury Gothic"/>
                <a:buNone/>
              </a:pPr>
              <a:r>
                <a:rPr b="1" i="0" lang="en-US" sz="2800" u="sng">
                  <a:solidFill>
                    <a:schemeClr val="lt1"/>
                  </a:solidFill>
                  <a:latin typeface="Century Gothic"/>
                  <a:ea typeface="Century Gothic"/>
                  <a:cs typeface="Century Gothic"/>
                  <a:sym typeface="Century Gothic"/>
                </a:rPr>
                <a:t>Contraindication</a:t>
              </a:r>
              <a:endParaRPr/>
            </a:p>
          </p:txBody>
        </p:sp>
        <p:sp>
          <p:nvSpPr>
            <p:cNvPr id="757" name="Google Shape;757;p57"/>
            <p:cNvSpPr/>
            <p:nvPr/>
          </p:nvSpPr>
          <p:spPr>
            <a:xfrm>
              <a:off x="334252" y="1514231"/>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7"/>
            <p:cNvSpPr txBox="1"/>
            <p:nvPr/>
          </p:nvSpPr>
          <p:spPr>
            <a:xfrm>
              <a:off x="378783" y="1558762"/>
              <a:ext cx="2574715" cy="1431325"/>
            </a:xfrm>
            <a:prstGeom prst="rect">
              <a:avLst/>
            </a:prstGeom>
            <a:noFill/>
            <a:ln>
              <a:noFill/>
            </a:ln>
          </p:spPr>
          <p:txBody>
            <a:bodyPr anchorCtr="0" anchor="ctr" bIns="26650" lIns="35550" spcFirstLastPara="1" rIns="35550" wrap="square" tIns="26650">
              <a:noAutofit/>
            </a:bodyPr>
            <a:lstStyle/>
            <a:p>
              <a:pPr indent="0" lvl="0" marL="0" marR="0" rtl="0" algn="l">
                <a:lnSpc>
                  <a:spcPct val="90000"/>
                </a:lnSpc>
                <a:spcBef>
                  <a:spcPts val="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 Time of Hemorrhage </a:t>
              </a:r>
              <a:endParaRPr/>
            </a:p>
            <a:p>
              <a:pPr indent="0" lvl="0" marL="0" marR="0" rtl="0" algn="l">
                <a:lnSpc>
                  <a:spcPct val="90000"/>
                </a:lnSpc>
                <a:spcBef>
                  <a:spcPts val="49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&gt;3 hrs.</a:t>
              </a:r>
              <a:endParaRPr/>
            </a:p>
            <a:p>
              <a:pPr indent="0" lvl="0" marL="0" marR="0" rtl="0" algn="l">
                <a:lnSpc>
                  <a:spcPct val="90000"/>
                </a:lnSpc>
                <a:spcBef>
                  <a:spcPts val="490"/>
                </a:spcBef>
                <a:spcAft>
                  <a:spcPts val="0"/>
                </a:spcAft>
                <a:buClr>
                  <a:schemeClr val="lt1"/>
                </a:buClr>
                <a:buSzPts val="1400"/>
                <a:buFont typeface="Century Gothic"/>
                <a:buNone/>
              </a:pPr>
              <a:r>
                <a:t/>
              </a:r>
              <a:endParaRPr b="1" sz="1400">
                <a:solidFill>
                  <a:schemeClr val="lt1"/>
                </a:solidFill>
                <a:latin typeface="Century Gothic"/>
                <a:ea typeface="Century Gothic"/>
                <a:cs typeface="Century Gothic"/>
                <a:sym typeface="Century Gothic"/>
              </a:endParaRPr>
            </a:p>
            <a:p>
              <a:pPr indent="0" lvl="0" marL="0" marR="0" rtl="0" algn="l">
                <a:lnSpc>
                  <a:spcPct val="90000"/>
                </a:lnSpc>
                <a:spcBef>
                  <a:spcPts val="49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 Isolated Head Injury</a:t>
              </a:r>
              <a:endParaRPr/>
            </a:p>
            <a:p>
              <a:pPr indent="0" lvl="0" marL="0" marR="0" rtl="0" algn="ctr">
                <a:lnSpc>
                  <a:spcPct val="90000"/>
                </a:lnSpc>
                <a:spcBef>
                  <a:spcPts val="490"/>
                </a:spcBef>
                <a:spcAft>
                  <a:spcPts val="0"/>
                </a:spcAft>
                <a:buClr>
                  <a:schemeClr val="lt1"/>
                </a:buClr>
                <a:buSzPts val="1100"/>
                <a:buFont typeface="Century Gothic"/>
                <a:buNone/>
              </a:pPr>
              <a:r>
                <a:t/>
              </a:r>
              <a:endParaRPr sz="1100">
                <a:solidFill>
                  <a:schemeClr val="lt1"/>
                </a:solidFill>
                <a:latin typeface="Century Gothic"/>
                <a:ea typeface="Century Gothic"/>
                <a:cs typeface="Century Gothic"/>
                <a:sym typeface="Century Gothic"/>
              </a:endParaRPr>
            </a:p>
          </p:txBody>
        </p:sp>
        <p:sp>
          <p:nvSpPr>
            <p:cNvPr id="759" name="Google Shape;759;p57"/>
            <p:cNvSpPr/>
            <p:nvPr/>
          </p:nvSpPr>
          <p:spPr>
            <a:xfrm>
              <a:off x="334252" y="3268524"/>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7"/>
            <p:cNvSpPr txBox="1"/>
            <p:nvPr/>
          </p:nvSpPr>
          <p:spPr>
            <a:xfrm>
              <a:off x="378783" y="3313055"/>
              <a:ext cx="2574715" cy="1431325"/>
            </a:xfrm>
            <a:prstGeom prst="rect">
              <a:avLst/>
            </a:prstGeom>
            <a:noFill/>
            <a:ln>
              <a:noFill/>
            </a:ln>
          </p:spPr>
          <p:txBody>
            <a:bodyPr anchorCtr="0" anchor="ctr" bIns="20950" lIns="27925" spcFirstLastPara="1" rIns="27925" wrap="square" tIns="20950">
              <a:noAutofit/>
            </a:bodyPr>
            <a:lstStyle/>
            <a:p>
              <a:pPr indent="0" lvl="0" marL="0" marR="0" rtl="0" algn="l">
                <a:lnSpc>
                  <a:spcPct val="90000"/>
                </a:lnSpc>
                <a:spcBef>
                  <a:spcPts val="0"/>
                </a:spcBef>
                <a:spcAft>
                  <a:spcPts val="0"/>
                </a:spcAft>
                <a:buClr>
                  <a:schemeClr val="lt1"/>
                </a:buClr>
                <a:buSzPts val="1100"/>
                <a:buFont typeface="Century Gothic"/>
                <a:buNone/>
              </a:pPr>
              <a:r>
                <a:rPr lang="en-US" sz="1100">
                  <a:solidFill>
                    <a:schemeClr val="lt1"/>
                  </a:solidFill>
                  <a:latin typeface="Century Gothic"/>
                  <a:ea typeface="Century Gothic"/>
                  <a:cs typeface="Century Gothic"/>
                  <a:sym typeface="Century Gothic"/>
                </a:rPr>
                <a:t> </a:t>
              </a:r>
              <a:r>
                <a:rPr b="1" lang="en-US" sz="1400">
                  <a:solidFill>
                    <a:schemeClr val="lt1"/>
                  </a:solidFill>
                  <a:latin typeface="Century Gothic"/>
                  <a:ea typeface="Century Gothic"/>
                  <a:cs typeface="Century Gothic"/>
                  <a:sym typeface="Century Gothic"/>
                </a:rPr>
                <a:t>- Know PE/DVT</a:t>
              </a:r>
              <a:endParaRPr/>
            </a:p>
            <a:p>
              <a:pPr indent="0" lvl="0" marL="0" marR="0" rtl="0" algn="l">
                <a:lnSpc>
                  <a:spcPct val="90000"/>
                </a:lnSpc>
                <a:spcBef>
                  <a:spcPts val="490"/>
                </a:spcBef>
                <a:spcAft>
                  <a:spcPts val="0"/>
                </a:spcAft>
                <a:buClr>
                  <a:schemeClr val="lt1"/>
                </a:buClr>
                <a:buSzPts val="1400"/>
                <a:buFont typeface="Century Gothic"/>
                <a:buNone/>
              </a:pPr>
              <a:r>
                <a:t/>
              </a:r>
              <a:endParaRPr b="1" sz="1400">
                <a:solidFill>
                  <a:schemeClr val="lt1"/>
                </a:solidFill>
                <a:latin typeface="Century Gothic"/>
                <a:ea typeface="Century Gothic"/>
                <a:cs typeface="Century Gothic"/>
                <a:sym typeface="Century Gothic"/>
              </a:endParaRPr>
            </a:p>
            <a:p>
              <a:pPr indent="0" lvl="0" marL="0" marR="0" rtl="0" algn="l">
                <a:lnSpc>
                  <a:spcPct val="90000"/>
                </a:lnSpc>
                <a:spcBef>
                  <a:spcPts val="49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 Know GI Bleed</a:t>
              </a:r>
              <a:endParaRPr/>
            </a:p>
          </p:txBody>
        </p:sp>
        <p:sp>
          <p:nvSpPr>
            <p:cNvPr id="761" name="Google Shape;761;p57"/>
            <p:cNvSpPr/>
            <p:nvPr/>
          </p:nvSpPr>
          <p:spPr>
            <a:xfrm>
              <a:off x="3580731" y="0"/>
              <a:ext cx="3329722" cy="5042515"/>
            </a:xfrm>
            <a:prstGeom prst="roundRect">
              <a:avLst>
                <a:gd fmla="val 10000" name="adj"/>
              </a:avLst>
            </a:prstGeom>
            <a:solidFill>
              <a:srgbClr val="608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7"/>
            <p:cNvSpPr txBox="1"/>
            <p:nvPr/>
          </p:nvSpPr>
          <p:spPr>
            <a:xfrm>
              <a:off x="3580731" y="0"/>
              <a:ext cx="3329722" cy="151275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entury Gothic"/>
                <a:buNone/>
              </a:pPr>
              <a:r>
                <a:rPr b="1" lang="en-US" sz="2800" u="sng">
                  <a:solidFill>
                    <a:schemeClr val="lt1"/>
                  </a:solidFill>
                  <a:latin typeface="Century Gothic"/>
                  <a:ea typeface="Century Gothic"/>
                  <a:cs typeface="Century Gothic"/>
                  <a:sym typeface="Century Gothic"/>
                </a:rPr>
                <a:t>Potential</a:t>
              </a:r>
              <a:r>
                <a:rPr b="1" lang="en-US" sz="2800">
                  <a:solidFill>
                    <a:schemeClr val="lt1"/>
                  </a:solidFill>
                  <a:latin typeface="Century Gothic"/>
                  <a:ea typeface="Century Gothic"/>
                  <a:cs typeface="Century Gothic"/>
                  <a:sym typeface="Century Gothic"/>
                </a:rPr>
                <a:t> </a:t>
              </a:r>
              <a:endParaRPr/>
            </a:p>
            <a:p>
              <a:pPr indent="0" lvl="0" marL="0" marR="0" rtl="0" algn="ctr">
                <a:lnSpc>
                  <a:spcPct val="90000"/>
                </a:lnSpc>
                <a:spcBef>
                  <a:spcPts val="980"/>
                </a:spcBef>
                <a:spcAft>
                  <a:spcPts val="0"/>
                </a:spcAft>
                <a:buClr>
                  <a:schemeClr val="lt1"/>
                </a:buClr>
                <a:buSzPts val="2800"/>
                <a:buFont typeface="Century Gothic"/>
                <a:buNone/>
              </a:pPr>
              <a:r>
                <a:rPr b="1" lang="en-US" sz="2800" u="sng">
                  <a:solidFill>
                    <a:schemeClr val="lt1"/>
                  </a:solidFill>
                  <a:latin typeface="Century Gothic"/>
                  <a:ea typeface="Century Gothic"/>
                  <a:cs typeface="Century Gothic"/>
                  <a:sym typeface="Century Gothic"/>
                </a:rPr>
                <a:t>Adverse Reaction</a:t>
              </a:r>
              <a:endParaRPr/>
            </a:p>
          </p:txBody>
        </p:sp>
        <p:sp>
          <p:nvSpPr>
            <p:cNvPr id="763" name="Google Shape;763;p57"/>
            <p:cNvSpPr/>
            <p:nvPr/>
          </p:nvSpPr>
          <p:spPr>
            <a:xfrm>
              <a:off x="3913704" y="1514231"/>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7"/>
            <p:cNvSpPr txBox="1"/>
            <p:nvPr/>
          </p:nvSpPr>
          <p:spPr>
            <a:xfrm>
              <a:off x="3958235" y="1558762"/>
              <a:ext cx="2574715" cy="1431325"/>
            </a:xfrm>
            <a:prstGeom prst="rect">
              <a:avLst/>
            </a:prstGeom>
            <a:noFill/>
            <a:ln>
              <a:noFill/>
            </a:ln>
          </p:spPr>
          <p:txBody>
            <a:bodyPr anchorCtr="0" anchor="ctr" bIns="26650" lIns="35550" spcFirstLastPara="1" rIns="35550" wrap="square" tIns="26650">
              <a:noAutofit/>
            </a:bodyPr>
            <a:lstStyle/>
            <a:p>
              <a:pPr indent="0" lvl="0" marL="0" marR="0" rtl="0" algn="l">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 </a:t>
              </a:r>
              <a:r>
                <a:rPr b="1" lang="en-US" sz="1400">
                  <a:solidFill>
                    <a:schemeClr val="lt1"/>
                  </a:solidFill>
                  <a:latin typeface="Century Gothic"/>
                  <a:ea typeface="Century Gothic"/>
                  <a:cs typeface="Century Gothic"/>
                  <a:sym typeface="Century Gothic"/>
                </a:rPr>
                <a:t>-</a:t>
              </a:r>
              <a:r>
                <a:rPr b="0" lang="en-US" sz="1400">
                  <a:solidFill>
                    <a:schemeClr val="lt1"/>
                  </a:solidFill>
                  <a:latin typeface="Century Gothic"/>
                  <a:ea typeface="Century Gothic"/>
                  <a:cs typeface="Century Gothic"/>
                  <a:sym typeface="Century Gothic"/>
                </a:rPr>
                <a:t> </a:t>
              </a:r>
              <a:r>
                <a:rPr b="1" lang="en-US" sz="1400">
                  <a:solidFill>
                    <a:schemeClr val="lt1"/>
                  </a:solidFill>
                  <a:latin typeface="Century Gothic"/>
                  <a:ea typeface="Century Gothic"/>
                  <a:cs typeface="Century Gothic"/>
                  <a:sym typeface="Century Gothic"/>
                </a:rPr>
                <a:t>Color/Vision Disturbance</a:t>
              </a:r>
              <a:endParaRPr/>
            </a:p>
            <a:p>
              <a:pPr indent="0" lvl="0" marL="0" marR="0" rtl="0" algn="l">
                <a:lnSpc>
                  <a:spcPct val="90000"/>
                </a:lnSpc>
                <a:spcBef>
                  <a:spcPts val="490"/>
                </a:spcBef>
                <a:spcAft>
                  <a:spcPts val="0"/>
                </a:spcAft>
                <a:buClr>
                  <a:schemeClr val="lt1"/>
                </a:buClr>
                <a:buSzPts val="1400"/>
                <a:buFont typeface="Century Gothic"/>
                <a:buNone/>
              </a:pPr>
              <a:r>
                <a:t/>
              </a:r>
              <a:endParaRPr b="1" sz="1400">
                <a:solidFill>
                  <a:schemeClr val="lt1"/>
                </a:solidFill>
                <a:latin typeface="Century Gothic"/>
                <a:ea typeface="Century Gothic"/>
                <a:cs typeface="Century Gothic"/>
                <a:sym typeface="Century Gothic"/>
              </a:endParaRPr>
            </a:p>
            <a:p>
              <a:pPr indent="0" lvl="0" marL="0" marR="0" rtl="0" algn="l">
                <a:lnSpc>
                  <a:spcPct val="90000"/>
                </a:lnSpc>
                <a:spcBef>
                  <a:spcPts val="49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 N/V, Diarrhea</a:t>
              </a:r>
              <a:endParaRPr/>
            </a:p>
            <a:p>
              <a:pPr indent="0" lvl="0" marL="0" marR="0" rtl="0" algn="l">
                <a:lnSpc>
                  <a:spcPct val="90000"/>
                </a:lnSpc>
                <a:spcBef>
                  <a:spcPts val="490"/>
                </a:spcBef>
                <a:spcAft>
                  <a:spcPts val="0"/>
                </a:spcAft>
                <a:buClr>
                  <a:schemeClr val="lt1"/>
                </a:buClr>
                <a:buSzPts val="1100"/>
                <a:buFont typeface="Century Gothic"/>
                <a:buNone/>
              </a:pPr>
              <a:r>
                <a:rPr lang="en-US" sz="1100">
                  <a:solidFill>
                    <a:schemeClr val="lt1"/>
                  </a:solidFill>
                  <a:latin typeface="Century Gothic"/>
                  <a:ea typeface="Century Gothic"/>
                  <a:cs typeface="Century Gothic"/>
                  <a:sym typeface="Century Gothic"/>
                </a:rPr>
                <a:t> </a:t>
              </a:r>
              <a:endParaRPr/>
            </a:p>
          </p:txBody>
        </p:sp>
        <p:sp>
          <p:nvSpPr>
            <p:cNvPr id="765" name="Google Shape;765;p57"/>
            <p:cNvSpPr/>
            <p:nvPr/>
          </p:nvSpPr>
          <p:spPr>
            <a:xfrm>
              <a:off x="3913704" y="3268524"/>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7"/>
            <p:cNvSpPr txBox="1"/>
            <p:nvPr/>
          </p:nvSpPr>
          <p:spPr>
            <a:xfrm>
              <a:off x="3958235" y="3313055"/>
              <a:ext cx="2574715" cy="1431325"/>
            </a:xfrm>
            <a:prstGeom prst="rect">
              <a:avLst/>
            </a:prstGeom>
            <a:noFill/>
            <a:ln>
              <a:noFill/>
            </a:ln>
          </p:spPr>
          <p:txBody>
            <a:bodyPr anchorCtr="0" anchor="ctr" bIns="26650" lIns="35550" spcFirstLastPara="1" rIns="35550" wrap="square" tIns="26650">
              <a:noAutofit/>
            </a:bodyPr>
            <a:lstStyle/>
            <a:p>
              <a:pPr indent="0" lvl="0" marL="0" marR="0" rtl="0" algn="l">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 </a:t>
              </a:r>
              <a:r>
                <a:rPr b="1" lang="en-US" sz="1400">
                  <a:solidFill>
                    <a:schemeClr val="lt1"/>
                  </a:solidFill>
                  <a:latin typeface="Century Gothic"/>
                  <a:ea typeface="Century Gothic"/>
                  <a:cs typeface="Century Gothic"/>
                  <a:sym typeface="Century Gothic"/>
                </a:rPr>
                <a:t>- Allergic Reaction</a:t>
              </a:r>
              <a:endParaRPr/>
            </a:p>
            <a:p>
              <a:pPr indent="0" lvl="0" marL="0" marR="0" rtl="0" algn="l">
                <a:lnSpc>
                  <a:spcPct val="90000"/>
                </a:lnSpc>
                <a:spcBef>
                  <a:spcPts val="490"/>
                </a:spcBef>
                <a:spcAft>
                  <a:spcPts val="0"/>
                </a:spcAft>
                <a:buClr>
                  <a:schemeClr val="lt1"/>
                </a:buClr>
                <a:buSzPts val="1400"/>
                <a:buFont typeface="Century Gothic"/>
                <a:buNone/>
              </a:pPr>
              <a:r>
                <a:t/>
              </a:r>
              <a:endParaRPr b="1" sz="1400">
                <a:solidFill>
                  <a:schemeClr val="lt1"/>
                </a:solidFill>
                <a:latin typeface="Century Gothic"/>
                <a:ea typeface="Century Gothic"/>
                <a:cs typeface="Century Gothic"/>
                <a:sym typeface="Century Gothic"/>
              </a:endParaRPr>
            </a:p>
            <a:p>
              <a:pPr indent="0" lvl="0" marL="0" marR="0" rtl="0" algn="l">
                <a:lnSpc>
                  <a:spcPct val="90000"/>
                </a:lnSpc>
                <a:spcBef>
                  <a:spcPts val="490"/>
                </a:spcBef>
                <a:spcAft>
                  <a:spcPts val="0"/>
                </a:spcAft>
                <a:buClr>
                  <a:schemeClr val="lt1"/>
                </a:buClr>
                <a:buSzPts val="1400"/>
                <a:buFont typeface="Century Gothic"/>
                <a:buNone/>
              </a:pPr>
              <a:r>
                <a:rPr b="1" lang="en-US" sz="1400">
                  <a:solidFill>
                    <a:schemeClr val="lt1"/>
                  </a:solidFill>
                  <a:latin typeface="Century Gothic"/>
                  <a:ea typeface="Century Gothic"/>
                  <a:cs typeface="Century Gothic"/>
                  <a:sym typeface="Century Gothic"/>
                </a:rPr>
                <a:t> - Thrombotic Event</a:t>
              </a:r>
              <a:endParaRPr/>
            </a:p>
          </p:txBody>
        </p:sp>
        <p:sp>
          <p:nvSpPr>
            <p:cNvPr id="767" name="Google Shape;767;p57"/>
            <p:cNvSpPr/>
            <p:nvPr/>
          </p:nvSpPr>
          <p:spPr>
            <a:xfrm>
              <a:off x="7160183" y="0"/>
              <a:ext cx="3329722" cy="5042515"/>
            </a:xfrm>
            <a:prstGeom prst="roundRect">
              <a:avLst>
                <a:gd fmla="val 10000" name="adj"/>
              </a:avLst>
            </a:prstGeom>
            <a:solidFill>
              <a:srgbClr val="608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7"/>
            <p:cNvSpPr txBox="1"/>
            <p:nvPr/>
          </p:nvSpPr>
          <p:spPr>
            <a:xfrm>
              <a:off x="7160183" y="0"/>
              <a:ext cx="3329722" cy="1512754"/>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entury Gothic"/>
                <a:buNone/>
              </a:pPr>
              <a:r>
                <a:rPr b="1" lang="en-US" sz="2800" u="sng">
                  <a:solidFill>
                    <a:schemeClr val="lt1"/>
                  </a:solidFill>
                  <a:latin typeface="Century Gothic"/>
                  <a:ea typeface="Century Gothic"/>
                  <a:cs typeface="Century Gothic"/>
                  <a:sym typeface="Century Gothic"/>
                </a:rPr>
                <a:t>Special </a:t>
              </a:r>
              <a:endParaRPr/>
            </a:p>
            <a:p>
              <a:pPr indent="0" lvl="0" marL="0" marR="0" rtl="0" algn="ctr">
                <a:lnSpc>
                  <a:spcPct val="90000"/>
                </a:lnSpc>
                <a:spcBef>
                  <a:spcPts val="980"/>
                </a:spcBef>
                <a:spcAft>
                  <a:spcPts val="0"/>
                </a:spcAft>
                <a:buClr>
                  <a:schemeClr val="lt1"/>
                </a:buClr>
                <a:buSzPts val="2800"/>
                <a:buFont typeface="Century Gothic"/>
                <a:buNone/>
              </a:pPr>
              <a:r>
                <a:rPr b="1" lang="en-US" sz="2800" u="sng">
                  <a:solidFill>
                    <a:schemeClr val="lt1"/>
                  </a:solidFill>
                  <a:latin typeface="Century Gothic"/>
                  <a:ea typeface="Century Gothic"/>
                  <a:cs typeface="Century Gothic"/>
                  <a:sym typeface="Century Gothic"/>
                </a:rPr>
                <a:t>Precaution</a:t>
              </a:r>
              <a:endParaRPr/>
            </a:p>
          </p:txBody>
        </p:sp>
        <p:sp>
          <p:nvSpPr>
            <p:cNvPr id="769" name="Google Shape;769;p57"/>
            <p:cNvSpPr/>
            <p:nvPr/>
          </p:nvSpPr>
          <p:spPr>
            <a:xfrm>
              <a:off x="7493155" y="1514231"/>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7"/>
            <p:cNvSpPr txBox="1"/>
            <p:nvPr/>
          </p:nvSpPr>
          <p:spPr>
            <a:xfrm>
              <a:off x="7537686" y="1558762"/>
              <a:ext cx="2574715" cy="1431325"/>
            </a:xfrm>
            <a:prstGeom prst="rect">
              <a:avLst/>
            </a:prstGeom>
            <a:noFill/>
            <a:ln>
              <a:noFill/>
            </a:ln>
          </p:spPr>
          <p:txBody>
            <a:bodyPr anchorCtr="0" anchor="ctr" bIns="24750" lIns="33000" spcFirstLastPara="1" rIns="33000" wrap="square" tIns="24750">
              <a:noAutofit/>
            </a:bodyPr>
            <a:lstStyle/>
            <a:p>
              <a:pPr indent="0" lvl="0" marL="0" marR="0" rtl="0" algn="l">
                <a:lnSpc>
                  <a:spcPct val="90000"/>
                </a:lnSpc>
                <a:spcBef>
                  <a:spcPts val="0"/>
                </a:spcBef>
                <a:spcAft>
                  <a:spcPts val="0"/>
                </a:spcAft>
                <a:buClr>
                  <a:schemeClr val="lt1"/>
                </a:buClr>
                <a:buSzPts val="1300"/>
                <a:buFont typeface="Century Gothic"/>
                <a:buNone/>
              </a:pPr>
              <a:r>
                <a:rPr b="1" lang="en-US" sz="1300">
                  <a:solidFill>
                    <a:schemeClr val="lt1"/>
                  </a:solidFill>
                  <a:latin typeface="Century Gothic"/>
                  <a:ea typeface="Century Gothic"/>
                  <a:cs typeface="Century Gothic"/>
                  <a:sym typeface="Century Gothic"/>
                </a:rPr>
                <a:t> </a:t>
              </a:r>
              <a:r>
                <a:rPr b="1" lang="en-US" sz="1200">
                  <a:solidFill>
                    <a:schemeClr val="lt1"/>
                  </a:solidFill>
                  <a:latin typeface="Century Gothic"/>
                  <a:ea typeface="Century Gothic"/>
                  <a:cs typeface="Century Gothic"/>
                  <a:sym typeface="Century Gothic"/>
                </a:rPr>
                <a:t>- Required Monitoring: Heart</a:t>
              </a:r>
              <a:br>
                <a:rPr b="1" lang="en-US" sz="1200">
                  <a:solidFill>
                    <a:schemeClr val="lt1"/>
                  </a:solidFill>
                  <a:latin typeface="Century Gothic"/>
                  <a:ea typeface="Century Gothic"/>
                  <a:cs typeface="Century Gothic"/>
                  <a:sym typeface="Century Gothic"/>
                </a:rPr>
              </a:br>
              <a:r>
                <a:rPr b="1" lang="en-US" sz="1200">
                  <a:solidFill>
                    <a:schemeClr val="lt1"/>
                  </a:solidFill>
                  <a:latin typeface="Century Gothic"/>
                  <a:ea typeface="Century Gothic"/>
                  <a:cs typeface="Century Gothic"/>
                  <a:sym typeface="Century Gothic"/>
                </a:rPr>
                <a:t>    rate, B/P, Respiration Rate</a:t>
              </a:r>
              <a:endParaRPr/>
            </a:p>
            <a:p>
              <a:pPr indent="0" lvl="0" marL="0" marR="0" rtl="0" algn="l">
                <a:lnSpc>
                  <a:spcPct val="90000"/>
                </a:lnSpc>
                <a:spcBef>
                  <a:spcPts val="455"/>
                </a:spcBef>
                <a:spcAft>
                  <a:spcPts val="0"/>
                </a:spcAft>
                <a:buClr>
                  <a:schemeClr val="lt1"/>
                </a:buClr>
                <a:buSzPts val="1200"/>
                <a:buFont typeface="Century Gothic"/>
                <a:buNone/>
              </a:pPr>
              <a:r>
                <a:t/>
              </a:r>
              <a:endParaRPr b="1" sz="1200">
                <a:solidFill>
                  <a:schemeClr val="lt1"/>
                </a:solidFill>
                <a:latin typeface="Century Gothic"/>
                <a:ea typeface="Century Gothic"/>
                <a:cs typeface="Century Gothic"/>
                <a:sym typeface="Century Gothic"/>
              </a:endParaRPr>
            </a:p>
            <a:p>
              <a:pPr indent="0" lvl="0" marL="0" marR="0" rtl="0" algn="l">
                <a:lnSpc>
                  <a:spcPct val="90000"/>
                </a:lnSpc>
                <a:spcBef>
                  <a:spcPts val="420"/>
                </a:spcBef>
                <a:spcAft>
                  <a:spcPts val="0"/>
                </a:spcAft>
                <a:buClr>
                  <a:schemeClr val="lt1"/>
                </a:buClr>
                <a:buSzPts val="1200"/>
                <a:buFont typeface="Century Gothic"/>
                <a:buNone/>
              </a:pPr>
              <a:r>
                <a:rPr b="1" lang="en-US" sz="1200">
                  <a:solidFill>
                    <a:schemeClr val="lt1"/>
                  </a:solidFill>
                  <a:latin typeface="Century Gothic"/>
                  <a:ea typeface="Century Gothic"/>
                  <a:cs typeface="Century Gothic"/>
                  <a:sym typeface="Century Gothic"/>
                </a:rPr>
                <a:t> - Known Renal Insufficiency</a:t>
              </a:r>
              <a:endParaRPr/>
            </a:p>
            <a:p>
              <a:pPr indent="0" lvl="0" marL="0" marR="0" rtl="0" algn="l">
                <a:lnSpc>
                  <a:spcPct val="90000"/>
                </a:lnSpc>
                <a:spcBef>
                  <a:spcPts val="420"/>
                </a:spcBef>
                <a:spcAft>
                  <a:spcPts val="0"/>
                </a:spcAft>
                <a:buClr>
                  <a:schemeClr val="lt1"/>
                </a:buClr>
                <a:buSzPts val="1200"/>
                <a:buFont typeface="Century Gothic"/>
                <a:buNone/>
              </a:pPr>
              <a:r>
                <a:t/>
              </a:r>
              <a:endParaRPr b="1" sz="1200">
                <a:solidFill>
                  <a:schemeClr val="lt1"/>
                </a:solidFill>
                <a:latin typeface="Century Gothic"/>
                <a:ea typeface="Century Gothic"/>
                <a:cs typeface="Century Gothic"/>
                <a:sym typeface="Century Gothic"/>
              </a:endParaRPr>
            </a:p>
            <a:p>
              <a:pPr indent="0" lvl="0" marL="0" marR="0" rtl="0" algn="l">
                <a:lnSpc>
                  <a:spcPct val="90000"/>
                </a:lnSpc>
                <a:spcBef>
                  <a:spcPts val="420"/>
                </a:spcBef>
                <a:spcAft>
                  <a:spcPts val="0"/>
                </a:spcAft>
                <a:buClr>
                  <a:schemeClr val="lt1"/>
                </a:buClr>
                <a:buSzPts val="1200"/>
                <a:buFont typeface="Century Gothic"/>
                <a:buNone/>
              </a:pPr>
              <a:r>
                <a:rPr b="1" lang="en-US" sz="1200">
                  <a:solidFill>
                    <a:schemeClr val="lt1"/>
                  </a:solidFill>
                  <a:latin typeface="Century Gothic"/>
                  <a:ea typeface="Century Gothic"/>
                  <a:cs typeface="Century Gothic"/>
                  <a:sym typeface="Century Gothic"/>
                </a:rPr>
                <a:t> - Assure Receiving Facility     </a:t>
              </a:r>
              <a:endParaRPr/>
            </a:p>
            <a:p>
              <a:pPr indent="0" lvl="0" marL="0" marR="0" rtl="0" algn="l">
                <a:lnSpc>
                  <a:spcPct val="90000"/>
                </a:lnSpc>
                <a:spcBef>
                  <a:spcPts val="420"/>
                </a:spcBef>
                <a:spcAft>
                  <a:spcPts val="0"/>
                </a:spcAft>
                <a:buClr>
                  <a:schemeClr val="lt1"/>
                </a:buClr>
                <a:buSzPts val="1200"/>
                <a:buFont typeface="Century Gothic"/>
                <a:buNone/>
              </a:pPr>
              <a:r>
                <a:rPr b="1" lang="en-US" sz="1200">
                  <a:solidFill>
                    <a:schemeClr val="lt1"/>
                  </a:solidFill>
                  <a:latin typeface="Century Gothic"/>
                  <a:ea typeface="Century Gothic"/>
                  <a:cs typeface="Century Gothic"/>
                  <a:sym typeface="Century Gothic"/>
                </a:rPr>
                <a:t>    is notified of administration         </a:t>
              </a:r>
              <a:endParaRPr/>
            </a:p>
          </p:txBody>
        </p:sp>
        <p:sp>
          <p:nvSpPr>
            <p:cNvPr id="771" name="Google Shape;771;p57"/>
            <p:cNvSpPr/>
            <p:nvPr/>
          </p:nvSpPr>
          <p:spPr>
            <a:xfrm>
              <a:off x="7493155" y="3268524"/>
              <a:ext cx="2663777" cy="1520387"/>
            </a:xfrm>
            <a:prstGeom prst="roundRect">
              <a:avLst>
                <a:gd fmla="val 10000" name="adj"/>
              </a:avLst>
            </a:prstGeom>
            <a:solidFill>
              <a:srgbClr val="DF2D27"/>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7"/>
            <p:cNvSpPr txBox="1"/>
            <p:nvPr/>
          </p:nvSpPr>
          <p:spPr>
            <a:xfrm>
              <a:off x="7537686" y="3313055"/>
              <a:ext cx="2574715" cy="1431325"/>
            </a:xfrm>
            <a:prstGeom prst="rect">
              <a:avLst/>
            </a:prstGeom>
            <a:noFill/>
            <a:ln>
              <a:noFill/>
            </a:ln>
          </p:spPr>
          <p:txBody>
            <a:bodyPr anchorCtr="0" anchor="ctr" bIns="26650" lIns="35550" spcFirstLastPara="1" rIns="35550" wrap="square" tIns="26650">
              <a:noAutofit/>
            </a:bodyPr>
            <a:lstStyle/>
            <a:p>
              <a:pPr indent="0" lvl="0" marL="0" marR="0" rtl="0" algn="l">
                <a:lnSpc>
                  <a:spcPct val="90000"/>
                </a:lnSpc>
                <a:spcBef>
                  <a:spcPts val="0"/>
                </a:spcBef>
                <a:spcAft>
                  <a:spcPts val="0"/>
                </a:spcAft>
                <a:buClr>
                  <a:schemeClr val="lt1"/>
                </a:buClr>
                <a:buSzPts val="1400"/>
                <a:buFont typeface="Century Gothic"/>
                <a:buNone/>
              </a:pPr>
              <a:r>
                <a:rPr lang="en-US" sz="1400">
                  <a:solidFill>
                    <a:schemeClr val="lt1"/>
                  </a:solidFill>
                  <a:latin typeface="Century Gothic"/>
                  <a:ea typeface="Century Gothic"/>
                  <a:cs typeface="Century Gothic"/>
                  <a:sym typeface="Century Gothic"/>
                </a:rPr>
                <a:t>  </a:t>
              </a:r>
              <a:r>
                <a:rPr b="1" lang="en-US" sz="1400">
                  <a:solidFill>
                    <a:schemeClr val="lt1"/>
                  </a:solidFill>
                  <a:latin typeface="Century Gothic"/>
                  <a:ea typeface="Century Gothic"/>
                  <a:cs typeface="Century Gothic"/>
                  <a:sym typeface="Century Gothic"/>
                </a:rPr>
                <a:t>- If 1gm is infused by a </a:t>
              </a:r>
              <a:br>
                <a:rPr b="1" lang="en-US" sz="1400">
                  <a:solidFill>
                    <a:schemeClr val="lt1"/>
                  </a:solidFill>
                  <a:latin typeface="Century Gothic"/>
                  <a:ea typeface="Century Gothic"/>
                  <a:cs typeface="Century Gothic"/>
                  <a:sym typeface="Century Gothic"/>
                </a:rPr>
              </a:br>
              <a:r>
                <a:rPr b="1" lang="en-US" sz="1400">
                  <a:solidFill>
                    <a:schemeClr val="lt1"/>
                  </a:solidFill>
                  <a:latin typeface="Century Gothic"/>
                  <a:ea typeface="Century Gothic"/>
                  <a:cs typeface="Century Gothic"/>
                  <a:sym typeface="Century Gothic"/>
                </a:rPr>
                <a:t>    sending facility, a 2</a:t>
              </a:r>
              <a:r>
                <a:rPr b="1" baseline="30000" lang="en-US" sz="1400">
                  <a:solidFill>
                    <a:schemeClr val="lt1"/>
                  </a:solidFill>
                  <a:latin typeface="Century Gothic"/>
                  <a:ea typeface="Century Gothic"/>
                  <a:cs typeface="Century Gothic"/>
                  <a:sym typeface="Century Gothic"/>
                </a:rPr>
                <a:t>nd</a:t>
              </a:r>
              <a:r>
                <a:rPr b="1" lang="en-US" sz="1400">
                  <a:solidFill>
                    <a:schemeClr val="lt1"/>
                  </a:solidFill>
                  <a:latin typeface="Century Gothic"/>
                  <a:ea typeface="Century Gothic"/>
                  <a:cs typeface="Century Gothic"/>
                  <a:sym typeface="Century Gothic"/>
                </a:rPr>
                <a:t> gm </a:t>
              </a:r>
              <a:br>
                <a:rPr b="1" lang="en-US" sz="1400">
                  <a:solidFill>
                    <a:schemeClr val="lt1"/>
                  </a:solidFill>
                  <a:latin typeface="Century Gothic"/>
                  <a:ea typeface="Century Gothic"/>
                  <a:cs typeface="Century Gothic"/>
                  <a:sym typeface="Century Gothic"/>
                </a:rPr>
              </a:br>
              <a:r>
                <a:rPr b="1" lang="en-US" sz="1400">
                  <a:solidFill>
                    <a:schemeClr val="lt1"/>
                  </a:solidFill>
                  <a:latin typeface="Century Gothic"/>
                  <a:ea typeface="Century Gothic"/>
                  <a:cs typeface="Century Gothic"/>
                  <a:sym typeface="Century Gothic"/>
                </a:rPr>
                <a:t>    may be administered in a</a:t>
              </a:r>
              <a:br>
                <a:rPr b="1" lang="en-US" sz="1400">
                  <a:solidFill>
                    <a:schemeClr val="lt1"/>
                  </a:solidFill>
                  <a:latin typeface="Century Gothic"/>
                  <a:ea typeface="Century Gothic"/>
                  <a:cs typeface="Century Gothic"/>
                  <a:sym typeface="Century Gothic"/>
                </a:rPr>
              </a:br>
              <a:r>
                <a:rPr b="1" lang="en-US" sz="1400">
                  <a:solidFill>
                    <a:schemeClr val="lt1"/>
                  </a:solidFill>
                  <a:latin typeface="Century Gothic"/>
                  <a:ea typeface="Century Gothic"/>
                  <a:cs typeface="Century Gothic"/>
                  <a:sym typeface="Century Gothic"/>
                </a:rPr>
                <a:t>    50cc bag of Saline over 10</a:t>
              </a:r>
              <a:br>
                <a:rPr b="1" lang="en-US" sz="1400">
                  <a:solidFill>
                    <a:schemeClr val="lt1"/>
                  </a:solidFill>
                  <a:latin typeface="Century Gothic"/>
                  <a:ea typeface="Century Gothic"/>
                  <a:cs typeface="Century Gothic"/>
                  <a:sym typeface="Century Gothic"/>
                </a:rPr>
              </a:br>
              <a:r>
                <a:rPr b="1" lang="en-US" sz="1400">
                  <a:solidFill>
                    <a:schemeClr val="lt1"/>
                  </a:solidFill>
                  <a:latin typeface="Century Gothic"/>
                  <a:ea typeface="Century Gothic"/>
                  <a:cs typeface="Century Gothic"/>
                  <a:sym typeface="Century Gothic"/>
                </a:rPr>
                <a:t>    minutes  </a:t>
              </a:r>
              <a:endParaRPr/>
            </a:p>
          </p:txBody>
        </p:sp>
      </p:grpSp>
      <p:sp>
        <p:nvSpPr>
          <p:cNvPr id="773" name="Google Shape;773;p57"/>
          <p:cNvSpPr txBox="1"/>
          <p:nvPr>
            <p:ph idx="2" type="body"/>
          </p:nvPr>
        </p:nvSpPr>
        <p:spPr>
          <a:xfrm>
            <a:off x="7467600" y="6331131"/>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774" name="Google Shape;774;p5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5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entury Gothic"/>
              <a:buNone/>
            </a:pPr>
            <a:r>
              <a:t/>
            </a:r>
            <a:endParaRPr/>
          </a:p>
        </p:txBody>
      </p:sp>
      <p:sp>
        <p:nvSpPr>
          <p:cNvPr id="780" name="Google Shape;780;p58"/>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781" name="Google Shape;781;p58"/>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lt1"/>
              </a:buClr>
              <a:buSzPts val="2200"/>
              <a:buNone/>
            </a:pPr>
            <a:r>
              <a:t/>
            </a:r>
            <a:endParaRPr/>
          </a:p>
        </p:txBody>
      </p:sp>
      <p:sp>
        <p:nvSpPr>
          <p:cNvPr id="782" name="Google Shape;782;p5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2" name="Google Shape;222;p6"/>
          <p:cNvSpPr txBox="1"/>
          <p:nvPr>
            <p:ph type="ctrTitle"/>
          </p:nvPr>
        </p:nvSpPr>
        <p:spPr>
          <a:xfrm>
            <a:off x="558178" y="819066"/>
            <a:ext cx="10414623" cy="1088237"/>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27777"/>
              </a:lnSpc>
              <a:spcBef>
                <a:spcPts val="0"/>
              </a:spcBef>
              <a:spcAft>
                <a:spcPts val="0"/>
              </a:spcAft>
              <a:buClr>
                <a:schemeClr val="lt1"/>
              </a:buClr>
              <a:buSzPct val="100000"/>
              <a:buFont typeface="Century Gothic"/>
              <a:buNone/>
            </a:pPr>
            <a:r>
              <a:rPr lang="en-US" sz="3600"/>
              <a:t>EMERGENT REDUCTION OF ANKLE DISLOCATIONS</a:t>
            </a:r>
            <a:endParaRPr/>
          </a:p>
        </p:txBody>
      </p:sp>
      <p:pic>
        <p:nvPicPr>
          <p:cNvPr id="223" name="Google Shape;223;p6"/>
          <p:cNvPicPr preferRelativeResize="0"/>
          <p:nvPr/>
        </p:nvPicPr>
        <p:blipFill rotWithShape="1">
          <a:blip r:embed="rId3">
            <a:alphaModFix/>
          </a:blip>
          <a:srcRect b="0" l="0" r="0" t="0"/>
          <a:stretch/>
        </p:blipFill>
        <p:spPr>
          <a:xfrm>
            <a:off x="913152" y="1974255"/>
            <a:ext cx="4318795" cy="4622689"/>
          </a:xfrm>
          <a:prstGeom prst="rect">
            <a:avLst/>
          </a:prstGeom>
          <a:noFill/>
          <a:ln>
            <a:noFill/>
          </a:ln>
        </p:spPr>
      </p:pic>
      <p:sp>
        <p:nvSpPr>
          <p:cNvPr id="224" name="Google Shape;224;p6"/>
          <p:cNvSpPr txBox="1"/>
          <p:nvPr/>
        </p:nvSpPr>
        <p:spPr>
          <a:xfrm>
            <a:off x="5359692" y="1869353"/>
            <a:ext cx="10406063" cy="4420195"/>
          </a:xfrm>
          <a:prstGeom prst="rect">
            <a:avLst/>
          </a:prstGeom>
          <a:noFill/>
          <a:ln>
            <a:noFill/>
          </a:ln>
        </p:spPr>
        <p:txBody>
          <a:bodyPr anchorCtr="0" anchor="t" bIns="50800" lIns="50800" spcFirstLastPara="1" rIns="50800" wrap="square" tIns="50800">
            <a:normAutofit lnSpcReduction="10000"/>
          </a:bodyPr>
          <a:lstStyle/>
          <a:p>
            <a:pPr indent="0" lvl="0" marL="0" marR="0" rtl="0" algn="ctr">
              <a:lnSpc>
                <a:spcPct val="100000"/>
              </a:lnSpc>
              <a:spcBef>
                <a:spcPts val="0"/>
              </a:spcBef>
              <a:spcAft>
                <a:spcPts val="0"/>
              </a:spcAft>
              <a:buClr>
                <a:srgbClr val="000000"/>
              </a:buClr>
              <a:buSzPts val="2601"/>
              <a:buFont typeface="Helvetica Neue"/>
              <a:buNone/>
            </a:pPr>
            <a:r>
              <a:t/>
            </a:r>
            <a:endParaRPr b="0" i="0" sz="2601"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lt1"/>
              </a:buClr>
              <a:buSzPts val="2800"/>
              <a:buFont typeface="Corbel"/>
              <a:buNone/>
            </a:pPr>
            <a:r>
              <a:rPr b="0" i="0" lang="en-US" sz="2800" u="none" cap="none" strike="noStrike">
                <a:solidFill>
                  <a:schemeClr val="lt1"/>
                </a:solidFill>
                <a:latin typeface="Corbel"/>
                <a:ea typeface="Corbel"/>
                <a:cs typeface="Corbel"/>
                <a:sym typeface="Corbel"/>
              </a:rPr>
              <a:t>Signs of compromise</a:t>
            </a:r>
            <a:endParaRPr/>
          </a:p>
          <a:p>
            <a:pPr indent="0" lvl="0" marL="0" marR="0" rtl="0" algn="l">
              <a:lnSpc>
                <a:spcPct val="100000"/>
              </a:lnSpc>
              <a:spcBef>
                <a:spcPts val="0"/>
              </a:spcBef>
              <a:spcAft>
                <a:spcPts val="0"/>
              </a:spcAft>
              <a:buClr>
                <a:srgbClr val="000000"/>
              </a:buClr>
              <a:buSzPts val="600"/>
              <a:buFont typeface="Helvetica Neue"/>
              <a:buNone/>
            </a:pPr>
            <a:r>
              <a:t/>
            </a:r>
            <a:endParaRPr b="0" i="0" sz="600" u="none" cap="none" strike="noStrike">
              <a:solidFill>
                <a:schemeClr val="lt1"/>
              </a:solidFill>
              <a:latin typeface="Helvetica Neue"/>
              <a:ea typeface="Helvetica Neue"/>
              <a:cs typeface="Helvetica Neue"/>
              <a:sym typeface="Helvetica Neue"/>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Obvious deformity</a:t>
            </a:r>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Decreased or absent pulse</a:t>
            </a:r>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Delayed capillary refill</a:t>
            </a:r>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Cool to the touch</a:t>
            </a:r>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Pallor or cyanosis of the skin</a:t>
            </a:r>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Skin tenting</a:t>
            </a:r>
            <a:endParaRPr b="0" i="0" sz="2200" u="none" cap="none" strike="noStrike">
              <a:solidFill>
                <a:schemeClr val="lt1"/>
              </a:solidFill>
              <a:latin typeface="Corbel"/>
              <a:ea typeface="Corbel"/>
              <a:cs typeface="Corbel"/>
              <a:sym typeface="Corbel"/>
            </a:endParaRPr>
          </a:p>
          <a:p>
            <a:pPr indent="-457200" lvl="0" marL="457200" marR="0" rtl="0" algn="l">
              <a:lnSpc>
                <a:spcPct val="150000"/>
              </a:lnSpc>
              <a:spcBef>
                <a:spcPts val="0"/>
              </a:spcBef>
              <a:spcAft>
                <a:spcPts val="0"/>
              </a:spcAft>
              <a:buClr>
                <a:schemeClr val="lt1"/>
              </a:buClr>
              <a:buSzPts val="2200"/>
              <a:buFont typeface="Arial"/>
              <a:buChar char="•"/>
            </a:pPr>
            <a:r>
              <a:rPr b="0" i="0" lang="en-US" sz="2200" u="none" cap="none" strike="noStrike">
                <a:solidFill>
                  <a:schemeClr val="lt1"/>
                </a:solidFill>
                <a:latin typeface="Corbel"/>
                <a:ea typeface="Corbel"/>
                <a:cs typeface="Corbel"/>
                <a:sym typeface="Corbel"/>
              </a:rPr>
              <a:t>Decreased or absent sensation (paresthesia)</a:t>
            </a:r>
            <a:endParaRPr/>
          </a:p>
        </p:txBody>
      </p:sp>
      <p:sp>
        <p:nvSpPr>
          <p:cNvPr id="225" name="Google Shape;225;p6"/>
          <p:cNvSpPr txBox="1"/>
          <p:nvPr/>
        </p:nvSpPr>
        <p:spPr>
          <a:xfrm>
            <a:off x="-1247202" y="6413271"/>
            <a:ext cx="10278319" cy="794743"/>
          </a:xfrm>
          <a:prstGeom prst="rect">
            <a:avLst/>
          </a:prstGeom>
          <a:noFill/>
          <a:ln>
            <a:noFill/>
          </a:ln>
        </p:spPr>
        <p:txBody>
          <a:bodyPr anchorCtr="0" anchor="t" bIns="50800" lIns="50800" spcFirstLastPara="1" rIns="50800" wrap="square" tIns="50800">
            <a:normAutofit/>
          </a:bodyPr>
          <a:lstStyle/>
          <a:p>
            <a:pPr indent="0" lvl="0" marL="0" marR="0" rtl="0" algn="ctr">
              <a:lnSpc>
                <a:spcPct val="100000"/>
              </a:lnSpc>
              <a:spcBef>
                <a:spcPts val="0"/>
              </a:spcBef>
              <a:spcAft>
                <a:spcPts val="0"/>
              </a:spcAft>
              <a:buClr>
                <a:srgbClr val="000000"/>
              </a:buClr>
              <a:buSzPts val="1400"/>
              <a:buFont typeface="Helvetica Neue"/>
              <a:buNone/>
            </a:pPr>
            <a:r>
              <a:rPr b="0" i="0" lang="en-US" sz="1400" u="none" cap="none" strike="noStrike">
                <a:solidFill>
                  <a:srgbClr val="000000"/>
                </a:solidFill>
                <a:latin typeface="Helvetica Neue"/>
                <a:ea typeface="Helvetica Neue"/>
                <a:cs typeface="Helvetica Neue"/>
                <a:sym typeface="Helvetica Neue"/>
              </a:rPr>
              <a:t>*Taken from a presentation created by Timothy R. Hurtado, DO, FACEP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7"/>
          <p:cNvSpPr txBox="1"/>
          <p:nvPr>
            <p:ph type="title"/>
          </p:nvPr>
        </p:nvSpPr>
        <p:spPr>
          <a:xfrm>
            <a:off x="529949" y="-131119"/>
            <a:ext cx="10406063" cy="1518047"/>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4000"/>
              <a:buFont typeface="Corbel"/>
              <a:buNone/>
            </a:pPr>
            <a:r>
              <a:rPr lang="en-US" sz="4000">
                <a:latin typeface="Corbel"/>
                <a:ea typeface="Corbel"/>
                <a:cs typeface="Corbel"/>
                <a:sym typeface="Corbel"/>
              </a:rPr>
              <a:t>ANKLE ANATOMY</a:t>
            </a:r>
            <a:endParaRPr/>
          </a:p>
        </p:txBody>
      </p:sp>
      <p:sp>
        <p:nvSpPr>
          <p:cNvPr id="232" name="Google Shape;232;p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Image" id="233" name="Google Shape;233;p7"/>
          <p:cNvPicPr preferRelativeResize="0"/>
          <p:nvPr/>
        </p:nvPicPr>
        <p:blipFill rotWithShape="1">
          <a:blip r:embed="rId3">
            <a:alphaModFix/>
          </a:blip>
          <a:srcRect b="0" l="0" r="0" t="0"/>
          <a:stretch/>
        </p:blipFill>
        <p:spPr>
          <a:xfrm>
            <a:off x="2439381" y="1386928"/>
            <a:ext cx="7313237" cy="4958510"/>
          </a:xfrm>
          <a:prstGeom prst="rect">
            <a:avLst/>
          </a:prstGeom>
          <a:noFill/>
          <a:ln>
            <a:noFill/>
          </a:ln>
          <a:effectLst>
            <a:outerShdw blurRad="190500" rotWithShape="0" algn="tl">
              <a:srgbClr val="000000">
                <a:alpha val="69803"/>
              </a:srgbClr>
            </a:outerShdw>
          </a:effectLst>
        </p:spPr>
      </p:pic>
      <p:cxnSp>
        <p:nvCxnSpPr>
          <p:cNvPr id="234" name="Google Shape;234;p7"/>
          <p:cNvCxnSpPr/>
          <p:nvPr/>
        </p:nvCxnSpPr>
        <p:spPr>
          <a:xfrm flipH="1">
            <a:off x="7717536" y="3200400"/>
            <a:ext cx="877824" cy="228600"/>
          </a:xfrm>
          <a:prstGeom prst="straightConnector1">
            <a:avLst/>
          </a:prstGeom>
          <a:noFill/>
          <a:ln cap="flat" cmpd="sng" w="28575">
            <a:solidFill>
              <a:schemeClr val="accent1"/>
            </a:solidFill>
            <a:prstDash val="solid"/>
            <a:round/>
            <a:headEnd len="sm" w="sm"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UNADJUSTEDNONRAW_thumb_1f23.jpg" id="239" name="Google Shape;239;p8"/>
          <p:cNvPicPr preferRelativeResize="0"/>
          <p:nvPr/>
        </p:nvPicPr>
        <p:blipFill rotWithShape="1">
          <a:blip r:embed="rId3">
            <a:alphaModFix/>
          </a:blip>
          <a:srcRect b="0" l="0" r="0" t="0"/>
          <a:stretch/>
        </p:blipFill>
        <p:spPr>
          <a:xfrm>
            <a:off x="5655376" y="1285155"/>
            <a:ext cx="5577483" cy="4647903"/>
          </a:xfrm>
          <a:prstGeom prst="rect">
            <a:avLst/>
          </a:prstGeom>
          <a:noFill/>
          <a:ln>
            <a:noFill/>
          </a:ln>
          <a:effectLst>
            <a:outerShdw blurRad="190500" rotWithShape="0" algn="tl">
              <a:srgbClr val="000000">
                <a:alpha val="69803"/>
              </a:srgbClr>
            </a:outerShdw>
          </a:effectLst>
        </p:spPr>
      </p:pic>
      <p:sp>
        <p:nvSpPr>
          <p:cNvPr id="240" name="Google Shape;240;p8"/>
          <p:cNvSpPr/>
          <p:nvPr/>
        </p:nvSpPr>
        <p:spPr>
          <a:xfrm>
            <a:off x="472577" y="1259189"/>
            <a:ext cx="513940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lt1"/>
                </a:solidFill>
                <a:latin typeface="Corbel"/>
                <a:ea typeface="Corbel"/>
                <a:cs typeface="Corbel"/>
                <a:sym typeface="Corbel"/>
              </a:rPr>
              <a:t>Goal of Ankle Reduction:</a:t>
            </a:r>
            <a:endParaRPr/>
          </a:p>
        </p:txBody>
      </p:sp>
      <p:sp>
        <p:nvSpPr>
          <p:cNvPr id="241" name="Google Shape;241;p8"/>
          <p:cNvSpPr/>
          <p:nvPr/>
        </p:nvSpPr>
        <p:spPr>
          <a:xfrm>
            <a:off x="672375" y="2027924"/>
            <a:ext cx="4739811" cy="231845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Corbel"/>
                <a:ea typeface="Corbel"/>
                <a:cs typeface="Corbel"/>
                <a:sym typeface="Corbel"/>
              </a:rPr>
              <a:t>Anatomical alignment of the joint space</a:t>
            </a:r>
            <a:endParaRPr/>
          </a:p>
          <a:p>
            <a:pPr indent="0" lvl="0" marL="0" marR="0" rtl="0" algn="l">
              <a:spcBef>
                <a:spcPts val="0"/>
              </a:spcBef>
              <a:spcAft>
                <a:spcPts val="0"/>
              </a:spcAft>
              <a:buNone/>
            </a:pPr>
            <a:r>
              <a:t/>
            </a:r>
            <a:endParaRPr sz="900">
              <a:solidFill>
                <a:schemeClr val="lt1"/>
              </a:solidFill>
              <a:latin typeface="Corbel"/>
              <a:ea typeface="Corbel"/>
              <a:cs typeface="Corbel"/>
              <a:sym typeface="Corbel"/>
            </a:endParaRPr>
          </a:p>
          <a:p>
            <a:pPr indent="-285750" lvl="0" marL="285750" marR="0" rtl="0" algn="l">
              <a:lnSpc>
                <a:spcPct val="150000"/>
              </a:lnSpc>
              <a:spcBef>
                <a:spcPts val="0"/>
              </a:spcBef>
              <a:spcAft>
                <a:spcPts val="0"/>
              </a:spcAft>
              <a:buClr>
                <a:schemeClr val="lt1"/>
              </a:buClr>
              <a:buSzPts val="2800"/>
              <a:buFont typeface="Arial"/>
              <a:buChar char="•"/>
            </a:pPr>
            <a:r>
              <a:rPr lang="en-US" sz="2800">
                <a:solidFill>
                  <a:schemeClr val="lt1"/>
                </a:solidFill>
                <a:latin typeface="Corbel"/>
                <a:ea typeface="Corbel"/>
                <a:cs typeface="Corbel"/>
                <a:sym typeface="Corbel"/>
              </a:rPr>
              <a:t>Relieve skin ischemia</a:t>
            </a:r>
            <a:endParaRPr/>
          </a:p>
          <a:p>
            <a:pPr indent="-285750" lvl="0" marL="285750" marR="0" rtl="0" algn="l">
              <a:lnSpc>
                <a:spcPct val="150000"/>
              </a:lnSpc>
              <a:spcBef>
                <a:spcPts val="0"/>
              </a:spcBef>
              <a:spcAft>
                <a:spcPts val="0"/>
              </a:spcAft>
              <a:buClr>
                <a:schemeClr val="lt1"/>
              </a:buClr>
              <a:buSzPts val="2800"/>
              <a:buFont typeface="Arial"/>
              <a:buChar char="•"/>
            </a:pPr>
            <a:r>
              <a:rPr lang="en-US" sz="2800">
                <a:solidFill>
                  <a:schemeClr val="lt1"/>
                </a:solidFill>
                <a:latin typeface="Corbel"/>
                <a:ea typeface="Corbel"/>
                <a:cs typeface="Corbel"/>
                <a:sym typeface="Corbel"/>
              </a:rPr>
              <a:t>Improve blood flow/pulse</a:t>
            </a:r>
            <a:endParaRPr/>
          </a:p>
        </p:txBody>
      </p:sp>
      <p:sp>
        <p:nvSpPr>
          <p:cNvPr id="242" name="Google Shape;242;p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type="title"/>
          </p:nvPr>
        </p:nvSpPr>
        <p:spPr>
          <a:xfrm>
            <a:off x="892968" y="3933"/>
            <a:ext cx="10406063" cy="151804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Font typeface="Corbel"/>
              <a:buNone/>
            </a:pPr>
            <a:r>
              <a:rPr lang="en-US" sz="3600">
                <a:latin typeface="Corbel"/>
                <a:ea typeface="Corbel"/>
                <a:cs typeface="Corbel"/>
                <a:sym typeface="Corbel"/>
              </a:rPr>
              <a:t>MEDIAL ANKLE DISLOCATION PRESENTATION</a:t>
            </a:r>
            <a:endParaRPr/>
          </a:p>
        </p:txBody>
      </p:sp>
      <p:sp>
        <p:nvSpPr>
          <p:cNvPr id="248" name="Google Shape;248;p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UNADJUSTEDNONRAW_thumb_1ccb.jpg" id="249" name="Google Shape;249;p9"/>
          <p:cNvPicPr preferRelativeResize="0"/>
          <p:nvPr/>
        </p:nvPicPr>
        <p:blipFill rotWithShape="1">
          <a:blip r:embed="rId3">
            <a:alphaModFix/>
          </a:blip>
          <a:srcRect b="0" l="0" r="0" t="0"/>
          <a:stretch/>
        </p:blipFill>
        <p:spPr>
          <a:xfrm>
            <a:off x="1922058" y="1426924"/>
            <a:ext cx="8648968" cy="4004152"/>
          </a:xfrm>
          <a:prstGeom prst="rect">
            <a:avLst/>
          </a:prstGeom>
          <a:noFill/>
          <a:ln>
            <a:noFill/>
          </a:ln>
          <a:effectLst>
            <a:outerShdw blurRad="190500" rotWithShape="0" algn="tl">
              <a:srgbClr val="000000">
                <a:alpha val="69803"/>
              </a:srgbClr>
            </a:outerShdw>
          </a:effectLst>
        </p:spPr>
      </p:pic>
      <p:sp>
        <p:nvSpPr>
          <p:cNvPr id="250" name="Google Shape;250;p9"/>
          <p:cNvSpPr/>
          <p:nvPr/>
        </p:nvSpPr>
        <p:spPr>
          <a:xfrm>
            <a:off x="5128603" y="2026162"/>
            <a:ext cx="1760543" cy="1202546"/>
          </a:xfrm>
          <a:prstGeom prst="ellipse">
            <a:avLst/>
          </a:prstGeom>
          <a:noFill/>
          <a:ln cap="flat" cmpd="sng" w="25400">
            <a:solidFill>
              <a:srgbClr val="00F900"/>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spcBef>
                <a:spcPts val="0"/>
              </a:spcBef>
              <a:spcAft>
                <a:spcPts val="0"/>
              </a:spcAft>
              <a:buNone/>
            </a:pPr>
            <a:r>
              <a:t/>
            </a:r>
            <a:endParaRPr sz="1547">
              <a:solidFill>
                <a:srgbClr val="FFFFFF"/>
              </a:solidFill>
              <a:latin typeface="Helvetica Neue"/>
              <a:ea typeface="Helvetica Neue"/>
              <a:cs typeface="Helvetica Neue"/>
              <a:sym typeface="Helvetica Neue"/>
            </a:endParaRPr>
          </a:p>
        </p:txBody>
      </p:sp>
      <p:sp>
        <p:nvSpPr>
          <p:cNvPr id="251" name="Google Shape;251;p9"/>
          <p:cNvSpPr/>
          <p:nvPr/>
        </p:nvSpPr>
        <p:spPr>
          <a:xfrm>
            <a:off x="4757224" y="3162878"/>
            <a:ext cx="1729311" cy="1202546"/>
          </a:xfrm>
          <a:prstGeom prst="ellipse">
            <a:avLst/>
          </a:prstGeom>
          <a:noFill/>
          <a:ln cap="flat" cmpd="sng" w="25400">
            <a:solidFill>
              <a:srgbClr val="0433FF"/>
            </a:solidFill>
            <a:prstDash val="solid"/>
            <a:miter lim="400000"/>
            <a:headEnd len="sm" w="sm" type="none"/>
            <a:tailEnd len="sm" w="sm" type="none"/>
          </a:ln>
        </p:spPr>
        <p:txBody>
          <a:bodyPr anchorCtr="0" anchor="ctr" bIns="35700" lIns="35700" spcFirstLastPara="1" rIns="35700" wrap="square" tIns="35700">
            <a:noAutofit/>
          </a:bodyPr>
          <a:lstStyle/>
          <a:p>
            <a:pPr indent="0" lvl="0" marL="0" marR="0" rtl="0" algn="ctr">
              <a:spcBef>
                <a:spcPts val="0"/>
              </a:spcBef>
              <a:spcAft>
                <a:spcPts val="0"/>
              </a:spcAft>
              <a:buNone/>
            </a:pPr>
            <a:r>
              <a:t/>
            </a:r>
            <a:endParaRPr sz="1547">
              <a:solidFill>
                <a:srgbClr val="FFFFFF"/>
              </a:solidFill>
              <a:latin typeface="Helvetica Neue"/>
              <a:ea typeface="Helvetica Neue"/>
              <a:cs typeface="Helvetica Neue"/>
              <a:sym typeface="Helvetica Neue"/>
            </a:endParaRPr>
          </a:p>
        </p:txBody>
      </p:sp>
      <p:sp>
        <p:nvSpPr>
          <p:cNvPr id="252" name="Google Shape;252;p9"/>
          <p:cNvSpPr txBox="1"/>
          <p:nvPr/>
        </p:nvSpPr>
        <p:spPr>
          <a:xfrm>
            <a:off x="3638013" y="3966275"/>
            <a:ext cx="3967732" cy="718145"/>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chemeClr val="dk1"/>
              </a:buClr>
              <a:buSzPts val="2000"/>
              <a:buFont typeface="Helvetica Neue"/>
              <a:buNone/>
            </a:pPr>
            <a:r>
              <a:rPr b="1" i="0" lang="en-US" sz="2000" u="none" cap="none" strike="noStrike">
                <a:solidFill>
                  <a:schemeClr val="dk1"/>
                </a:solidFill>
                <a:latin typeface="Helvetica Neue"/>
                <a:ea typeface="Helvetica Neue"/>
                <a:cs typeface="Helvetica Neue"/>
                <a:sym typeface="Helvetica Neue"/>
              </a:rPr>
              <a:t>Blanching and area of potential skin ischemia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par>
                                <p:cTn fill="hold" nodeType="withEffect" presetClass="entr" presetID="1" presetSubtype="0">
                                  <p:stCondLst>
                                    <p:cond delay="200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2014-11-07T19:12:41Z</dcterms:created>
  <dc:creator>Brooks Dillahunty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0x010100226D0DF631A8B64F8040989EAE56D581</vt:lpwstr>
  </property>
</Properties>
</file>